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2" r:id="rId15"/>
    <p:sldId id="273" r:id="rId16"/>
    <p:sldId id="269" r:id="rId17"/>
    <p:sldId id="270" r:id="rId18"/>
    <p:sldId id="274" r:id="rId19"/>
    <p:sldId id="27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778" autoAdjust="0"/>
    <p:restoredTop sz="94660"/>
  </p:normalViewPr>
  <p:slideViewPr>
    <p:cSldViewPr snapToGrid="0">
      <p:cViewPr varScale="1">
        <p:scale>
          <a:sx n="82" d="100"/>
          <a:sy n="82" d="100"/>
        </p:scale>
        <p:origin x="682" y="72"/>
      </p:cViewPr>
      <p:guideLst/>
    </p:cSldViewPr>
  </p:slideViewPr>
  <p:notesTextViewPr>
    <p:cViewPr>
      <p:scale>
        <a:sx n="1" d="1"/>
        <a:sy n="1" d="1"/>
      </p:scale>
      <p:origin x="0" y="0"/>
    </p:cViewPr>
  </p:notesTextViewPr>
  <p:sorterViewPr>
    <p:cViewPr>
      <p:scale>
        <a:sx n="70" d="100"/>
        <a:sy n="70" d="100"/>
      </p:scale>
      <p:origin x="0" y="-772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522D01-EFD7-48D7-AE45-BADCD7119D30}" type="datetimeFigureOut">
              <a:rPr lang="en-US" smtClean="0"/>
              <a:t>11/8/2023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702CF6-95EC-46E1-AB55-30679AB80BE2}" type="slidenum">
              <a:rPr lang="en-US" smtClean="0"/>
              <a:t>‹#›</a:t>
            </a:fld>
            <a:endParaRPr lang="en-US"/>
          </a:p>
        </p:txBody>
      </p:sp>
    </p:spTree>
    <p:extLst>
      <p:ext uri="{BB962C8B-B14F-4D97-AF65-F5344CB8AC3E}">
        <p14:creationId xmlns:p14="http://schemas.microsoft.com/office/powerpoint/2010/main" val="17702682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EE8D7-9B1E-4DD0-9116-C4FB82E0D094}"/>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a:extLst>
              <a:ext uri="{FF2B5EF4-FFF2-40B4-BE49-F238E27FC236}">
                <a16:creationId xmlns:a16="http://schemas.microsoft.com/office/drawing/2014/main" id="{35C5B04A-B074-4613-9EC0-04758946814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a:extLst>
              <a:ext uri="{FF2B5EF4-FFF2-40B4-BE49-F238E27FC236}">
                <a16:creationId xmlns:a16="http://schemas.microsoft.com/office/drawing/2014/main" id="{18A04F93-A123-4C7A-8975-1E69212B32B1}"/>
              </a:ext>
            </a:extLst>
          </p:cNvPr>
          <p:cNvSpPr>
            <a:spLocks noGrp="1"/>
          </p:cNvSpPr>
          <p:nvPr>
            <p:ph type="dt" sz="half" idx="10"/>
          </p:nvPr>
        </p:nvSpPr>
        <p:spPr/>
        <p:txBody>
          <a:bodyPr/>
          <a:lstStyle/>
          <a:p>
            <a:fld id="{F659A80E-12E5-48AD-889A-122BBFF67BB4}" type="datetime1">
              <a:rPr lang="en-US" smtClean="0"/>
              <a:t>11/8/2023</a:t>
            </a:fld>
            <a:endParaRPr lang="en-US"/>
          </a:p>
        </p:txBody>
      </p:sp>
      <p:sp>
        <p:nvSpPr>
          <p:cNvPr id="5" name="Footer Placeholder 4">
            <a:extLst>
              <a:ext uri="{FF2B5EF4-FFF2-40B4-BE49-F238E27FC236}">
                <a16:creationId xmlns:a16="http://schemas.microsoft.com/office/drawing/2014/main" id="{FBF6537E-F404-488D-A568-246B109B45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1FDA05-BF65-4EF2-BF82-D8302740CBEA}"/>
              </a:ext>
            </a:extLst>
          </p:cNvPr>
          <p:cNvSpPr>
            <a:spLocks noGrp="1"/>
          </p:cNvSpPr>
          <p:nvPr>
            <p:ph type="sldNum" sz="quarter" idx="12"/>
          </p:nvPr>
        </p:nvSpPr>
        <p:spPr/>
        <p:txBody>
          <a:bodyPr/>
          <a:lstStyle/>
          <a:p>
            <a:fld id="{6ECBCE36-B45A-44C2-8043-F80B7E387010}" type="slidenum">
              <a:rPr lang="en-US" smtClean="0"/>
              <a:t>‹#›</a:t>
            </a:fld>
            <a:endParaRPr lang="en-US"/>
          </a:p>
        </p:txBody>
      </p:sp>
    </p:spTree>
    <p:extLst>
      <p:ext uri="{BB962C8B-B14F-4D97-AF65-F5344CB8AC3E}">
        <p14:creationId xmlns:p14="http://schemas.microsoft.com/office/powerpoint/2010/main" val="2267099440"/>
      </p:ext>
    </p:extLst>
  </p:cSld>
  <p:clrMapOvr>
    <a:masterClrMapping/>
  </p:clrMapOvr>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64651-C1CB-4E16-BBB7-0A73D9FEEB6D}"/>
              </a:ext>
            </a:extLst>
          </p:cNvPr>
          <p:cNvSpPr>
            <a:spLocks noGrp="1"/>
          </p:cNvSpPr>
          <p:nvPr>
            <p:ph type="title"/>
          </p:nvPr>
        </p:nvSpPr>
        <p:spPr/>
        <p:txBody>
          <a:bodyPr/>
          <a:lstStyle/>
          <a:p>
            <a:r>
              <a:rPr lang="ru-RU"/>
              <a:t>Образец заголовка</a:t>
            </a:r>
            <a:endParaRPr lang="en-US"/>
          </a:p>
        </p:txBody>
      </p:sp>
      <p:sp>
        <p:nvSpPr>
          <p:cNvPr id="3" name="Vertical Text Placeholder 2">
            <a:extLst>
              <a:ext uri="{FF2B5EF4-FFF2-40B4-BE49-F238E27FC236}">
                <a16:creationId xmlns:a16="http://schemas.microsoft.com/office/drawing/2014/main" id="{3786AF8C-B1F3-4EF2-ACA7-C6B31EFAC9EE}"/>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a:extLst>
              <a:ext uri="{FF2B5EF4-FFF2-40B4-BE49-F238E27FC236}">
                <a16:creationId xmlns:a16="http://schemas.microsoft.com/office/drawing/2014/main" id="{26557B2F-7AE5-4B4F-A3FE-A6952CEE8907}"/>
              </a:ext>
            </a:extLst>
          </p:cNvPr>
          <p:cNvSpPr>
            <a:spLocks noGrp="1"/>
          </p:cNvSpPr>
          <p:nvPr>
            <p:ph type="dt" sz="half" idx="10"/>
          </p:nvPr>
        </p:nvSpPr>
        <p:spPr/>
        <p:txBody>
          <a:bodyPr/>
          <a:lstStyle/>
          <a:p>
            <a:fld id="{F659A80E-12E5-48AD-889A-122BBFF67BB4}" type="datetime1">
              <a:rPr lang="en-US" smtClean="0"/>
              <a:t>11/8/2023</a:t>
            </a:fld>
            <a:endParaRPr lang="en-US"/>
          </a:p>
        </p:txBody>
      </p:sp>
      <p:sp>
        <p:nvSpPr>
          <p:cNvPr id="5" name="Footer Placeholder 4">
            <a:extLst>
              <a:ext uri="{FF2B5EF4-FFF2-40B4-BE49-F238E27FC236}">
                <a16:creationId xmlns:a16="http://schemas.microsoft.com/office/drawing/2014/main" id="{15A5F183-3000-4D58-8CFD-1B5ADD27D4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2403F7-C530-4E9C-A1A4-4F52DA8ED5A5}"/>
              </a:ext>
            </a:extLst>
          </p:cNvPr>
          <p:cNvSpPr>
            <a:spLocks noGrp="1"/>
          </p:cNvSpPr>
          <p:nvPr>
            <p:ph type="sldNum" sz="quarter" idx="12"/>
          </p:nvPr>
        </p:nvSpPr>
        <p:spPr/>
        <p:txBody>
          <a:bodyPr/>
          <a:lstStyle/>
          <a:p>
            <a:fld id="{6ECBCE36-B45A-44C2-8043-F80B7E387010}" type="slidenum">
              <a:rPr lang="en-US" smtClean="0"/>
              <a:t>‹#›</a:t>
            </a:fld>
            <a:endParaRPr lang="en-US"/>
          </a:p>
        </p:txBody>
      </p:sp>
    </p:spTree>
    <p:extLst>
      <p:ext uri="{BB962C8B-B14F-4D97-AF65-F5344CB8AC3E}">
        <p14:creationId xmlns:p14="http://schemas.microsoft.com/office/powerpoint/2010/main" val="2414580842"/>
      </p:ext>
    </p:extLst>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634074-EC15-4EA9-9703-BCAAA753854C}"/>
              </a:ext>
            </a:extLst>
          </p:cNvPr>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a:extLst>
              <a:ext uri="{FF2B5EF4-FFF2-40B4-BE49-F238E27FC236}">
                <a16:creationId xmlns:a16="http://schemas.microsoft.com/office/drawing/2014/main" id="{E4B017DB-1F9E-4A26-81B3-610E75283060}"/>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a:extLst>
              <a:ext uri="{FF2B5EF4-FFF2-40B4-BE49-F238E27FC236}">
                <a16:creationId xmlns:a16="http://schemas.microsoft.com/office/drawing/2014/main" id="{48F1C777-BF51-43BF-8028-5FD6E766456D}"/>
              </a:ext>
            </a:extLst>
          </p:cNvPr>
          <p:cNvSpPr>
            <a:spLocks noGrp="1"/>
          </p:cNvSpPr>
          <p:nvPr>
            <p:ph type="dt" sz="half" idx="10"/>
          </p:nvPr>
        </p:nvSpPr>
        <p:spPr/>
        <p:txBody>
          <a:bodyPr/>
          <a:lstStyle/>
          <a:p>
            <a:fld id="{F659A80E-12E5-48AD-889A-122BBFF67BB4}" type="datetime1">
              <a:rPr lang="en-US" smtClean="0"/>
              <a:t>11/8/2023</a:t>
            </a:fld>
            <a:endParaRPr lang="en-US"/>
          </a:p>
        </p:txBody>
      </p:sp>
      <p:sp>
        <p:nvSpPr>
          <p:cNvPr id="5" name="Footer Placeholder 4">
            <a:extLst>
              <a:ext uri="{FF2B5EF4-FFF2-40B4-BE49-F238E27FC236}">
                <a16:creationId xmlns:a16="http://schemas.microsoft.com/office/drawing/2014/main" id="{63AD4FA9-FFAE-43C1-839C-B0AED0DDFA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6E8727-C359-4A22-B13D-8D7292F0B4A6}"/>
              </a:ext>
            </a:extLst>
          </p:cNvPr>
          <p:cNvSpPr>
            <a:spLocks noGrp="1"/>
          </p:cNvSpPr>
          <p:nvPr>
            <p:ph type="sldNum" sz="quarter" idx="12"/>
          </p:nvPr>
        </p:nvSpPr>
        <p:spPr/>
        <p:txBody>
          <a:bodyPr/>
          <a:lstStyle/>
          <a:p>
            <a:fld id="{6ECBCE36-B45A-44C2-8043-F80B7E387010}" type="slidenum">
              <a:rPr lang="en-US" smtClean="0"/>
              <a:t>‹#›</a:t>
            </a:fld>
            <a:endParaRPr lang="en-US"/>
          </a:p>
        </p:txBody>
      </p:sp>
    </p:spTree>
    <p:extLst>
      <p:ext uri="{BB962C8B-B14F-4D97-AF65-F5344CB8AC3E}">
        <p14:creationId xmlns:p14="http://schemas.microsoft.com/office/powerpoint/2010/main" val="1486053098"/>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DEBEC-6E64-4A54-B748-D4DEFAF9EAFD}"/>
              </a:ext>
            </a:extLst>
          </p:cNvPr>
          <p:cNvSpPr>
            <a:spLocks noGrp="1"/>
          </p:cNvSpPr>
          <p:nvPr>
            <p:ph type="title"/>
          </p:nvPr>
        </p:nvSpPr>
        <p:spPr/>
        <p:txBody>
          <a:bodyPr/>
          <a:lstStyle/>
          <a:p>
            <a:r>
              <a:rPr lang="ru-RU"/>
              <a:t>Образец заголовка</a:t>
            </a:r>
            <a:endParaRPr lang="en-US"/>
          </a:p>
        </p:txBody>
      </p:sp>
      <p:sp>
        <p:nvSpPr>
          <p:cNvPr id="3" name="Content Placeholder 2">
            <a:extLst>
              <a:ext uri="{FF2B5EF4-FFF2-40B4-BE49-F238E27FC236}">
                <a16:creationId xmlns:a16="http://schemas.microsoft.com/office/drawing/2014/main" id="{4ACE2D49-868B-489E-A363-E3A362833375}"/>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a:extLst>
              <a:ext uri="{FF2B5EF4-FFF2-40B4-BE49-F238E27FC236}">
                <a16:creationId xmlns:a16="http://schemas.microsoft.com/office/drawing/2014/main" id="{F7AA0348-B130-47CF-BA77-452ADAD1D5B7}"/>
              </a:ext>
            </a:extLst>
          </p:cNvPr>
          <p:cNvSpPr>
            <a:spLocks noGrp="1"/>
          </p:cNvSpPr>
          <p:nvPr>
            <p:ph type="dt" sz="half" idx="10"/>
          </p:nvPr>
        </p:nvSpPr>
        <p:spPr/>
        <p:txBody>
          <a:bodyPr/>
          <a:lstStyle/>
          <a:p>
            <a:fld id="{F659A80E-12E5-48AD-889A-122BBFF67BB4}" type="datetime1">
              <a:rPr lang="en-US" smtClean="0"/>
              <a:t>11/8/2023</a:t>
            </a:fld>
            <a:endParaRPr lang="en-US"/>
          </a:p>
        </p:txBody>
      </p:sp>
      <p:sp>
        <p:nvSpPr>
          <p:cNvPr id="5" name="Footer Placeholder 4">
            <a:extLst>
              <a:ext uri="{FF2B5EF4-FFF2-40B4-BE49-F238E27FC236}">
                <a16:creationId xmlns:a16="http://schemas.microsoft.com/office/drawing/2014/main" id="{E4B0ACB0-7D9C-4DA3-B060-4601F03339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5A36C7-0123-42FE-8EED-C1C737DFFF15}"/>
              </a:ext>
            </a:extLst>
          </p:cNvPr>
          <p:cNvSpPr>
            <a:spLocks noGrp="1"/>
          </p:cNvSpPr>
          <p:nvPr>
            <p:ph type="sldNum" sz="quarter" idx="12"/>
          </p:nvPr>
        </p:nvSpPr>
        <p:spPr/>
        <p:txBody>
          <a:bodyPr/>
          <a:lstStyle/>
          <a:p>
            <a:fld id="{6ECBCE36-B45A-44C2-8043-F80B7E387010}" type="slidenum">
              <a:rPr lang="en-US" smtClean="0"/>
              <a:t>‹#›</a:t>
            </a:fld>
            <a:endParaRPr lang="en-US"/>
          </a:p>
        </p:txBody>
      </p:sp>
    </p:spTree>
    <p:extLst>
      <p:ext uri="{BB962C8B-B14F-4D97-AF65-F5344CB8AC3E}">
        <p14:creationId xmlns:p14="http://schemas.microsoft.com/office/powerpoint/2010/main" val="2834919111"/>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9F848-AA92-4A96-9AF0-CAAE43B9CEB7}"/>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a:extLst>
              <a:ext uri="{FF2B5EF4-FFF2-40B4-BE49-F238E27FC236}">
                <a16:creationId xmlns:a16="http://schemas.microsoft.com/office/drawing/2014/main" id="{3A74740D-609D-4465-9E4B-9BF346BE05F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a:extLst>
              <a:ext uri="{FF2B5EF4-FFF2-40B4-BE49-F238E27FC236}">
                <a16:creationId xmlns:a16="http://schemas.microsoft.com/office/drawing/2014/main" id="{2D9D15B5-4B99-4771-A51E-FDC711BF1E2A}"/>
              </a:ext>
            </a:extLst>
          </p:cNvPr>
          <p:cNvSpPr>
            <a:spLocks noGrp="1"/>
          </p:cNvSpPr>
          <p:nvPr>
            <p:ph type="dt" sz="half" idx="10"/>
          </p:nvPr>
        </p:nvSpPr>
        <p:spPr/>
        <p:txBody>
          <a:bodyPr/>
          <a:lstStyle/>
          <a:p>
            <a:fld id="{F659A80E-12E5-48AD-889A-122BBFF67BB4}" type="datetime1">
              <a:rPr lang="en-US" smtClean="0"/>
              <a:t>11/8/2023</a:t>
            </a:fld>
            <a:endParaRPr lang="en-US"/>
          </a:p>
        </p:txBody>
      </p:sp>
      <p:sp>
        <p:nvSpPr>
          <p:cNvPr id="5" name="Footer Placeholder 4">
            <a:extLst>
              <a:ext uri="{FF2B5EF4-FFF2-40B4-BE49-F238E27FC236}">
                <a16:creationId xmlns:a16="http://schemas.microsoft.com/office/drawing/2014/main" id="{093645EE-FD8E-46B1-9A08-C1301768B9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BFEF42-0D9A-45B4-83CD-1B7B316DC2A6}"/>
              </a:ext>
            </a:extLst>
          </p:cNvPr>
          <p:cNvSpPr>
            <a:spLocks noGrp="1"/>
          </p:cNvSpPr>
          <p:nvPr>
            <p:ph type="sldNum" sz="quarter" idx="12"/>
          </p:nvPr>
        </p:nvSpPr>
        <p:spPr/>
        <p:txBody>
          <a:bodyPr/>
          <a:lstStyle/>
          <a:p>
            <a:fld id="{6ECBCE36-B45A-44C2-8043-F80B7E387010}" type="slidenum">
              <a:rPr lang="en-US" smtClean="0"/>
              <a:t>‹#›</a:t>
            </a:fld>
            <a:endParaRPr lang="en-US"/>
          </a:p>
        </p:txBody>
      </p:sp>
    </p:spTree>
    <p:extLst>
      <p:ext uri="{BB962C8B-B14F-4D97-AF65-F5344CB8AC3E}">
        <p14:creationId xmlns:p14="http://schemas.microsoft.com/office/powerpoint/2010/main" val="80866977"/>
      </p:ext>
    </p:extLst>
  </p:cSld>
  <p:clrMapOvr>
    <a:masterClrMapping/>
  </p:clrMapOvr>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66B99-D4DA-400E-9D2E-B0112CDE4357}"/>
              </a:ext>
            </a:extLst>
          </p:cNvPr>
          <p:cNvSpPr>
            <a:spLocks noGrp="1"/>
          </p:cNvSpPr>
          <p:nvPr>
            <p:ph type="title"/>
          </p:nvPr>
        </p:nvSpPr>
        <p:spPr/>
        <p:txBody>
          <a:bodyPr/>
          <a:lstStyle/>
          <a:p>
            <a:r>
              <a:rPr lang="ru-RU"/>
              <a:t>Образец заголовка</a:t>
            </a:r>
            <a:endParaRPr lang="en-US"/>
          </a:p>
        </p:txBody>
      </p:sp>
      <p:sp>
        <p:nvSpPr>
          <p:cNvPr id="3" name="Content Placeholder 2">
            <a:extLst>
              <a:ext uri="{FF2B5EF4-FFF2-40B4-BE49-F238E27FC236}">
                <a16:creationId xmlns:a16="http://schemas.microsoft.com/office/drawing/2014/main" id="{4ADEB717-2BB5-4B9B-8911-6472A4DF9C91}"/>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a:extLst>
              <a:ext uri="{FF2B5EF4-FFF2-40B4-BE49-F238E27FC236}">
                <a16:creationId xmlns:a16="http://schemas.microsoft.com/office/drawing/2014/main" id="{CAB01E33-3CCC-4927-A72E-EECF6D8F48E7}"/>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a:extLst>
              <a:ext uri="{FF2B5EF4-FFF2-40B4-BE49-F238E27FC236}">
                <a16:creationId xmlns:a16="http://schemas.microsoft.com/office/drawing/2014/main" id="{8F13A709-0B06-46D0-9441-18A06D8E9B66}"/>
              </a:ext>
            </a:extLst>
          </p:cNvPr>
          <p:cNvSpPr>
            <a:spLocks noGrp="1"/>
          </p:cNvSpPr>
          <p:nvPr>
            <p:ph type="dt" sz="half" idx="10"/>
          </p:nvPr>
        </p:nvSpPr>
        <p:spPr/>
        <p:txBody>
          <a:bodyPr/>
          <a:lstStyle/>
          <a:p>
            <a:fld id="{F659A80E-12E5-48AD-889A-122BBFF67BB4}" type="datetime1">
              <a:rPr lang="en-US" smtClean="0"/>
              <a:t>11/8/2023</a:t>
            </a:fld>
            <a:endParaRPr lang="en-US"/>
          </a:p>
        </p:txBody>
      </p:sp>
      <p:sp>
        <p:nvSpPr>
          <p:cNvPr id="6" name="Footer Placeholder 5">
            <a:extLst>
              <a:ext uri="{FF2B5EF4-FFF2-40B4-BE49-F238E27FC236}">
                <a16:creationId xmlns:a16="http://schemas.microsoft.com/office/drawing/2014/main" id="{4BC3FDC0-3A09-40FA-BB74-56B2E7D3AA7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F2AC6D-7B8C-4A37-ABEA-7D81318E595B}"/>
              </a:ext>
            </a:extLst>
          </p:cNvPr>
          <p:cNvSpPr>
            <a:spLocks noGrp="1"/>
          </p:cNvSpPr>
          <p:nvPr>
            <p:ph type="sldNum" sz="quarter" idx="12"/>
          </p:nvPr>
        </p:nvSpPr>
        <p:spPr/>
        <p:txBody>
          <a:bodyPr/>
          <a:lstStyle/>
          <a:p>
            <a:fld id="{6ECBCE36-B45A-44C2-8043-F80B7E387010}" type="slidenum">
              <a:rPr lang="en-US" smtClean="0"/>
              <a:t>‹#›</a:t>
            </a:fld>
            <a:endParaRPr lang="en-US"/>
          </a:p>
        </p:txBody>
      </p:sp>
    </p:spTree>
    <p:extLst>
      <p:ext uri="{BB962C8B-B14F-4D97-AF65-F5344CB8AC3E}">
        <p14:creationId xmlns:p14="http://schemas.microsoft.com/office/powerpoint/2010/main" val="2618618868"/>
      </p:ext>
    </p:extLst>
  </p:cSld>
  <p:clrMapOvr>
    <a:masterClrMapping/>
  </p:clrMapOvr>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EB3BA-8DF4-4824-99AB-6D9E2C51FE79}"/>
              </a:ext>
            </a:extLst>
          </p:cNvPr>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a:extLst>
              <a:ext uri="{FF2B5EF4-FFF2-40B4-BE49-F238E27FC236}">
                <a16:creationId xmlns:a16="http://schemas.microsoft.com/office/drawing/2014/main" id="{81A5D4BB-1674-4AD7-98AA-AB39546A802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a:extLst>
              <a:ext uri="{FF2B5EF4-FFF2-40B4-BE49-F238E27FC236}">
                <a16:creationId xmlns:a16="http://schemas.microsoft.com/office/drawing/2014/main" id="{36C44008-A66A-48F1-8CDF-C86DE92F5464}"/>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a:extLst>
              <a:ext uri="{FF2B5EF4-FFF2-40B4-BE49-F238E27FC236}">
                <a16:creationId xmlns:a16="http://schemas.microsoft.com/office/drawing/2014/main" id="{8D1035D7-0207-453D-9209-B3B53898FF1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a:extLst>
              <a:ext uri="{FF2B5EF4-FFF2-40B4-BE49-F238E27FC236}">
                <a16:creationId xmlns:a16="http://schemas.microsoft.com/office/drawing/2014/main" id="{1EB9EA17-8855-446B-ABE2-7D49F8A99608}"/>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a:extLst>
              <a:ext uri="{FF2B5EF4-FFF2-40B4-BE49-F238E27FC236}">
                <a16:creationId xmlns:a16="http://schemas.microsoft.com/office/drawing/2014/main" id="{931AEFD9-8D3F-4607-9207-9772110BEA5D}"/>
              </a:ext>
            </a:extLst>
          </p:cNvPr>
          <p:cNvSpPr>
            <a:spLocks noGrp="1"/>
          </p:cNvSpPr>
          <p:nvPr>
            <p:ph type="dt" sz="half" idx="10"/>
          </p:nvPr>
        </p:nvSpPr>
        <p:spPr/>
        <p:txBody>
          <a:bodyPr/>
          <a:lstStyle/>
          <a:p>
            <a:fld id="{F659A80E-12E5-48AD-889A-122BBFF67BB4}" type="datetime1">
              <a:rPr lang="en-US" smtClean="0"/>
              <a:t>11/8/2023</a:t>
            </a:fld>
            <a:endParaRPr lang="en-US"/>
          </a:p>
        </p:txBody>
      </p:sp>
      <p:sp>
        <p:nvSpPr>
          <p:cNvPr id="8" name="Footer Placeholder 7">
            <a:extLst>
              <a:ext uri="{FF2B5EF4-FFF2-40B4-BE49-F238E27FC236}">
                <a16:creationId xmlns:a16="http://schemas.microsoft.com/office/drawing/2014/main" id="{3815BAA5-5B97-4E18-A13E-490C055CD4A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7A2E43E-0424-49B1-AA41-36BFF0A2EBE8}"/>
              </a:ext>
            </a:extLst>
          </p:cNvPr>
          <p:cNvSpPr>
            <a:spLocks noGrp="1"/>
          </p:cNvSpPr>
          <p:nvPr>
            <p:ph type="sldNum" sz="quarter" idx="12"/>
          </p:nvPr>
        </p:nvSpPr>
        <p:spPr/>
        <p:txBody>
          <a:bodyPr/>
          <a:lstStyle/>
          <a:p>
            <a:fld id="{6ECBCE36-B45A-44C2-8043-F80B7E387010}" type="slidenum">
              <a:rPr lang="en-US" smtClean="0"/>
              <a:t>‹#›</a:t>
            </a:fld>
            <a:endParaRPr lang="en-US"/>
          </a:p>
        </p:txBody>
      </p:sp>
    </p:spTree>
    <p:extLst>
      <p:ext uri="{BB962C8B-B14F-4D97-AF65-F5344CB8AC3E}">
        <p14:creationId xmlns:p14="http://schemas.microsoft.com/office/powerpoint/2010/main" val="1348205781"/>
      </p:ext>
    </p:extLst>
  </p:cSld>
  <p:clrMapOvr>
    <a:masterClrMapping/>
  </p:clrMapOvr>
  <p:hf sldNum="0"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1C759-B787-4C11-8140-B5EFEAB93844}"/>
              </a:ext>
            </a:extLst>
          </p:cNvPr>
          <p:cNvSpPr>
            <a:spLocks noGrp="1"/>
          </p:cNvSpPr>
          <p:nvPr>
            <p:ph type="title"/>
          </p:nvPr>
        </p:nvSpPr>
        <p:spPr/>
        <p:txBody>
          <a:bodyPr/>
          <a:lstStyle/>
          <a:p>
            <a:r>
              <a:rPr lang="ru-RU"/>
              <a:t>Образец заголовка</a:t>
            </a:r>
            <a:endParaRPr lang="en-US"/>
          </a:p>
        </p:txBody>
      </p:sp>
      <p:sp>
        <p:nvSpPr>
          <p:cNvPr id="3" name="Date Placeholder 2">
            <a:extLst>
              <a:ext uri="{FF2B5EF4-FFF2-40B4-BE49-F238E27FC236}">
                <a16:creationId xmlns:a16="http://schemas.microsoft.com/office/drawing/2014/main" id="{066A9F7A-D8DB-4FC3-9EFA-EC461EB9BF1C}"/>
              </a:ext>
            </a:extLst>
          </p:cNvPr>
          <p:cNvSpPr>
            <a:spLocks noGrp="1"/>
          </p:cNvSpPr>
          <p:nvPr>
            <p:ph type="dt" sz="half" idx="10"/>
          </p:nvPr>
        </p:nvSpPr>
        <p:spPr/>
        <p:txBody>
          <a:bodyPr/>
          <a:lstStyle/>
          <a:p>
            <a:fld id="{F659A80E-12E5-48AD-889A-122BBFF67BB4}" type="datetime1">
              <a:rPr lang="en-US" smtClean="0"/>
              <a:t>11/8/2023</a:t>
            </a:fld>
            <a:endParaRPr lang="en-US"/>
          </a:p>
        </p:txBody>
      </p:sp>
      <p:sp>
        <p:nvSpPr>
          <p:cNvPr id="4" name="Footer Placeholder 3">
            <a:extLst>
              <a:ext uri="{FF2B5EF4-FFF2-40B4-BE49-F238E27FC236}">
                <a16:creationId xmlns:a16="http://schemas.microsoft.com/office/drawing/2014/main" id="{605E6D70-C501-4148-A2DF-5B7ADA83EDC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88254D9-FFCA-46E7-9B20-AF45BEC2A9A7}"/>
              </a:ext>
            </a:extLst>
          </p:cNvPr>
          <p:cNvSpPr>
            <a:spLocks noGrp="1"/>
          </p:cNvSpPr>
          <p:nvPr>
            <p:ph type="sldNum" sz="quarter" idx="12"/>
          </p:nvPr>
        </p:nvSpPr>
        <p:spPr/>
        <p:txBody>
          <a:bodyPr/>
          <a:lstStyle/>
          <a:p>
            <a:fld id="{6ECBCE36-B45A-44C2-8043-F80B7E387010}" type="slidenum">
              <a:rPr lang="en-US" smtClean="0"/>
              <a:t>‹#›</a:t>
            </a:fld>
            <a:endParaRPr lang="en-US"/>
          </a:p>
        </p:txBody>
      </p:sp>
    </p:spTree>
    <p:extLst>
      <p:ext uri="{BB962C8B-B14F-4D97-AF65-F5344CB8AC3E}">
        <p14:creationId xmlns:p14="http://schemas.microsoft.com/office/powerpoint/2010/main" val="19828946"/>
      </p:ext>
    </p:extLst>
  </p:cSld>
  <p:clrMapOvr>
    <a:masterClrMapping/>
  </p:clrMapOvr>
  <p:hf sldNum="0"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2C0116A-1367-452C-8F37-F33ECD02C4BB}"/>
              </a:ext>
            </a:extLst>
          </p:cNvPr>
          <p:cNvSpPr>
            <a:spLocks noGrp="1"/>
          </p:cNvSpPr>
          <p:nvPr>
            <p:ph type="dt" sz="half" idx="10"/>
          </p:nvPr>
        </p:nvSpPr>
        <p:spPr/>
        <p:txBody>
          <a:bodyPr/>
          <a:lstStyle/>
          <a:p>
            <a:fld id="{F659A80E-12E5-48AD-889A-122BBFF67BB4}" type="datetime1">
              <a:rPr lang="en-US" smtClean="0"/>
              <a:t>11/8/2023</a:t>
            </a:fld>
            <a:endParaRPr lang="en-US"/>
          </a:p>
        </p:txBody>
      </p:sp>
      <p:sp>
        <p:nvSpPr>
          <p:cNvPr id="3" name="Footer Placeholder 2">
            <a:extLst>
              <a:ext uri="{FF2B5EF4-FFF2-40B4-BE49-F238E27FC236}">
                <a16:creationId xmlns:a16="http://schemas.microsoft.com/office/drawing/2014/main" id="{FF17B05F-0BCC-4269-B547-C4F01E8BDC8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50A22F8-9A4A-43BC-A289-815CBAE352F3}"/>
              </a:ext>
            </a:extLst>
          </p:cNvPr>
          <p:cNvSpPr>
            <a:spLocks noGrp="1"/>
          </p:cNvSpPr>
          <p:nvPr>
            <p:ph type="sldNum" sz="quarter" idx="12"/>
          </p:nvPr>
        </p:nvSpPr>
        <p:spPr/>
        <p:txBody>
          <a:bodyPr/>
          <a:lstStyle/>
          <a:p>
            <a:fld id="{6ECBCE36-B45A-44C2-8043-F80B7E387010}" type="slidenum">
              <a:rPr lang="en-US" smtClean="0"/>
              <a:t>‹#›</a:t>
            </a:fld>
            <a:endParaRPr lang="en-US"/>
          </a:p>
        </p:txBody>
      </p:sp>
    </p:spTree>
    <p:extLst>
      <p:ext uri="{BB962C8B-B14F-4D97-AF65-F5344CB8AC3E}">
        <p14:creationId xmlns:p14="http://schemas.microsoft.com/office/powerpoint/2010/main" val="2644369683"/>
      </p:ext>
    </p:extLst>
  </p:cSld>
  <p:clrMapOvr>
    <a:masterClrMapping/>
  </p:clrMapOvr>
  <p:hf sldNum="0"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4BBD4-6539-4D37-A2F6-108899EB38C0}"/>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a:extLst>
              <a:ext uri="{FF2B5EF4-FFF2-40B4-BE49-F238E27FC236}">
                <a16:creationId xmlns:a16="http://schemas.microsoft.com/office/drawing/2014/main" id="{B6565BEE-C68D-4987-81F1-8E232626054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a:extLst>
              <a:ext uri="{FF2B5EF4-FFF2-40B4-BE49-F238E27FC236}">
                <a16:creationId xmlns:a16="http://schemas.microsoft.com/office/drawing/2014/main" id="{0996E826-6368-4CC5-BED5-DF94068849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a:extLst>
              <a:ext uri="{FF2B5EF4-FFF2-40B4-BE49-F238E27FC236}">
                <a16:creationId xmlns:a16="http://schemas.microsoft.com/office/drawing/2014/main" id="{326841E7-0A00-4613-A433-6CEE69F5DA9B}"/>
              </a:ext>
            </a:extLst>
          </p:cNvPr>
          <p:cNvSpPr>
            <a:spLocks noGrp="1"/>
          </p:cNvSpPr>
          <p:nvPr>
            <p:ph type="dt" sz="half" idx="10"/>
          </p:nvPr>
        </p:nvSpPr>
        <p:spPr/>
        <p:txBody>
          <a:bodyPr/>
          <a:lstStyle/>
          <a:p>
            <a:fld id="{F659A80E-12E5-48AD-889A-122BBFF67BB4}" type="datetime1">
              <a:rPr lang="en-US" smtClean="0"/>
              <a:t>11/8/2023</a:t>
            </a:fld>
            <a:endParaRPr lang="en-US"/>
          </a:p>
        </p:txBody>
      </p:sp>
      <p:sp>
        <p:nvSpPr>
          <p:cNvPr id="6" name="Footer Placeholder 5">
            <a:extLst>
              <a:ext uri="{FF2B5EF4-FFF2-40B4-BE49-F238E27FC236}">
                <a16:creationId xmlns:a16="http://schemas.microsoft.com/office/drawing/2014/main" id="{E7CEEC40-3222-4C43-9C7D-0D39D90AFA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FD1CB73-D126-4812-9E9B-60C7E3B9800B}"/>
              </a:ext>
            </a:extLst>
          </p:cNvPr>
          <p:cNvSpPr>
            <a:spLocks noGrp="1"/>
          </p:cNvSpPr>
          <p:nvPr>
            <p:ph type="sldNum" sz="quarter" idx="12"/>
          </p:nvPr>
        </p:nvSpPr>
        <p:spPr/>
        <p:txBody>
          <a:bodyPr/>
          <a:lstStyle/>
          <a:p>
            <a:fld id="{6ECBCE36-B45A-44C2-8043-F80B7E387010}" type="slidenum">
              <a:rPr lang="en-US" smtClean="0"/>
              <a:t>‹#›</a:t>
            </a:fld>
            <a:endParaRPr lang="en-US"/>
          </a:p>
        </p:txBody>
      </p:sp>
    </p:spTree>
    <p:extLst>
      <p:ext uri="{BB962C8B-B14F-4D97-AF65-F5344CB8AC3E}">
        <p14:creationId xmlns:p14="http://schemas.microsoft.com/office/powerpoint/2010/main" val="3306198907"/>
      </p:ext>
    </p:extLst>
  </p:cSld>
  <p:clrMapOvr>
    <a:masterClrMapping/>
  </p:clrMapOvr>
  <p:hf sldNum="0"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6AC32-19D4-4530-8DD1-D9AA0A30B5AD}"/>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a:extLst>
              <a:ext uri="{FF2B5EF4-FFF2-40B4-BE49-F238E27FC236}">
                <a16:creationId xmlns:a16="http://schemas.microsoft.com/office/drawing/2014/main" id="{16E666CC-6443-4B5A-88A5-521696FF46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a:p>
        </p:txBody>
      </p:sp>
      <p:sp>
        <p:nvSpPr>
          <p:cNvPr id="4" name="Text Placeholder 3">
            <a:extLst>
              <a:ext uri="{FF2B5EF4-FFF2-40B4-BE49-F238E27FC236}">
                <a16:creationId xmlns:a16="http://schemas.microsoft.com/office/drawing/2014/main" id="{8645683C-D723-4737-BB78-5157831154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a:extLst>
              <a:ext uri="{FF2B5EF4-FFF2-40B4-BE49-F238E27FC236}">
                <a16:creationId xmlns:a16="http://schemas.microsoft.com/office/drawing/2014/main" id="{3189061A-069F-40A4-89A0-261E043A8BFA}"/>
              </a:ext>
            </a:extLst>
          </p:cNvPr>
          <p:cNvSpPr>
            <a:spLocks noGrp="1"/>
          </p:cNvSpPr>
          <p:nvPr>
            <p:ph type="dt" sz="half" idx="10"/>
          </p:nvPr>
        </p:nvSpPr>
        <p:spPr/>
        <p:txBody>
          <a:bodyPr/>
          <a:lstStyle/>
          <a:p>
            <a:fld id="{F659A80E-12E5-48AD-889A-122BBFF67BB4}" type="datetime1">
              <a:rPr lang="en-US" smtClean="0"/>
              <a:t>11/8/2023</a:t>
            </a:fld>
            <a:endParaRPr lang="en-US"/>
          </a:p>
        </p:txBody>
      </p:sp>
      <p:sp>
        <p:nvSpPr>
          <p:cNvPr id="6" name="Footer Placeholder 5">
            <a:extLst>
              <a:ext uri="{FF2B5EF4-FFF2-40B4-BE49-F238E27FC236}">
                <a16:creationId xmlns:a16="http://schemas.microsoft.com/office/drawing/2014/main" id="{3AFD80CC-8819-4800-AD60-1D37B278447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F12ACF8-28EC-4ADF-8E81-AD6C79AFAB58}"/>
              </a:ext>
            </a:extLst>
          </p:cNvPr>
          <p:cNvSpPr>
            <a:spLocks noGrp="1"/>
          </p:cNvSpPr>
          <p:nvPr>
            <p:ph type="sldNum" sz="quarter" idx="12"/>
          </p:nvPr>
        </p:nvSpPr>
        <p:spPr/>
        <p:txBody>
          <a:bodyPr/>
          <a:lstStyle/>
          <a:p>
            <a:fld id="{6ECBCE36-B45A-44C2-8043-F80B7E387010}" type="slidenum">
              <a:rPr lang="en-US" smtClean="0"/>
              <a:t>‹#›</a:t>
            </a:fld>
            <a:endParaRPr lang="en-US"/>
          </a:p>
        </p:txBody>
      </p:sp>
    </p:spTree>
    <p:extLst>
      <p:ext uri="{BB962C8B-B14F-4D97-AF65-F5344CB8AC3E}">
        <p14:creationId xmlns:p14="http://schemas.microsoft.com/office/powerpoint/2010/main" val="2039122306"/>
      </p:ext>
    </p:extLst>
  </p:cSld>
  <p:clrMapOvr>
    <a:masterClrMapping/>
  </p:clrMapOvr>
  <p:hf sldNum="0"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A020957-46F8-4E2A-936D-53ECA23ADA4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a:extLst>
              <a:ext uri="{FF2B5EF4-FFF2-40B4-BE49-F238E27FC236}">
                <a16:creationId xmlns:a16="http://schemas.microsoft.com/office/drawing/2014/main" id="{365132AB-EF5B-499D-9A76-D1A3331FC8B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a:extLst>
              <a:ext uri="{FF2B5EF4-FFF2-40B4-BE49-F238E27FC236}">
                <a16:creationId xmlns:a16="http://schemas.microsoft.com/office/drawing/2014/main" id="{1964250C-AD6B-4F6D-9A3C-1445DF2E489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59A80E-12E5-48AD-889A-122BBFF67BB4}" type="datetime1">
              <a:rPr lang="en-US" smtClean="0"/>
              <a:t>11/8/2023</a:t>
            </a:fld>
            <a:endParaRPr lang="en-US"/>
          </a:p>
        </p:txBody>
      </p:sp>
      <p:sp>
        <p:nvSpPr>
          <p:cNvPr id="5" name="Footer Placeholder 4">
            <a:extLst>
              <a:ext uri="{FF2B5EF4-FFF2-40B4-BE49-F238E27FC236}">
                <a16:creationId xmlns:a16="http://schemas.microsoft.com/office/drawing/2014/main" id="{0CF0CAB8-A276-46E1-9EBF-938DD4DA925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B1E3406-230F-47DC-A38B-869511A97CE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CBCE36-B45A-44C2-8043-F80B7E387010}" type="slidenum">
              <a:rPr lang="en-US" smtClean="0"/>
              <a:t>‹#›</a:t>
            </a:fld>
            <a:endParaRPr lang="en-US"/>
          </a:p>
        </p:txBody>
      </p:sp>
    </p:spTree>
    <p:extLst>
      <p:ext uri="{BB962C8B-B14F-4D97-AF65-F5344CB8AC3E}">
        <p14:creationId xmlns:p14="http://schemas.microsoft.com/office/powerpoint/2010/main" val="362445897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0A20052-71A9-9757-D674-6A0CBDD93880}"/>
              </a:ext>
            </a:extLst>
          </p:cNvPr>
          <p:cNvSpPr>
            <a:spLocks noGrp="1"/>
          </p:cNvSpPr>
          <p:nvPr>
            <p:ph type="ctrTitle"/>
          </p:nvPr>
        </p:nvSpPr>
        <p:spPr/>
        <p:txBody>
          <a:bodyPr/>
          <a:lstStyle/>
          <a:p>
            <a:r>
              <a:rPr lang="en-US" dirty="0"/>
              <a:t>How to track science and scientist?</a:t>
            </a:r>
          </a:p>
        </p:txBody>
      </p:sp>
      <p:sp>
        <p:nvSpPr>
          <p:cNvPr id="3" name="Подзаголовок 2">
            <a:extLst>
              <a:ext uri="{FF2B5EF4-FFF2-40B4-BE49-F238E27FC236}">
                <a16:creationId xmlns:a16="http://schemas.microsoft.com/office/drawing/2014/main" id="{E193E751-2900-DE13-F283-32D7DFD1B8FC}"/>
              </a:ext>
            </a:extLst>
          </p:cNvPr>
          <p:cNvSpPr>
            <a:spLocks noGrp="1"/>
          </p:cNvSpPr>
          <p:nvPr>
            <p:ph type="subTitle" idx="1"/>
          </p:nvPr>
        </p:nvSpPr>
        <p:spPr/>
        <p:txBody>
          <a:bodyPr/>
          <a:lstStyle/>
          <a:p>
            <a:r>
              <a:rPr lang="en-US" dirty="0"/>
              <a:t>Fyodor </a:t>
            </a:r>
            <a:r>
              <a:rPr lang="en-US" dirty="0" err="1"/>
              <a:t>Malchik</a:t>
            </a:r>
            <a:endParaRPr lang="en-US" dirty="0"/>
          </a:p>
        </p:txBody>
      </p:sp>
      <p:sp>
        <p:nvSpPr>
          <p:cNvPr id="4" name="Нижний колонтитул 3">
            <a:extLst>
              <a:ext uri="{FF2B5EF4-FFF2-40B4-BE49-F238E27FC236}">
                <a16:creationId xmlns:a16="http://schemas.microsoft.com/office/drawing/2014/main" id="{992B47CD-3F39-0639-6B21-275F3D8EFC49}"/>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7429787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3. Hypothesis</a:t>
            </a:r>
            <a:r>
              <a:rPr lang="en-US" dirty="0"/>
              <a:t> </a:t>
            </a:r>
          </a:p>
        </p:txBody>
      </p:sp>
      <p:sp>
        <p:nvSpPr>
          <p:cNvPr id="3" name="Content Placeholder 2"/>
          <p:cNvSpPr>
            <a:spLocks noGrp="1"/>
          </p:cNvSpPr>
          <p:nvPr>
            <p:ph idx="1"/>
          </p:nvPr>
        </p:nvSpPr>
        <p:spPr>
          <a:xfrm>
            <a:off x="1981200" y="1371601"/>
            <a:ext cx="8229600" cy="4525963"/>
          </a:xfrm>
        </p:spPr>
        <p:txBody>
          <a:bodyPr>
            <a:normAutofit fontScale="92500" lnSpcReduction="10000"/>
          </a:bodyPr>
          <a:lstStyle/>
          <a:p>
            <a:r>
              <a:rPr lang="en-US" dirty="0"/>
              <a:t>A </a:t>
            </a:r>
            <a:r>
              <a:rPr lang="en-US" u="sng" dirty="0"/>
              <a:t>hypothesis</a:t>
            </a:r>
            <a:r>
              <a:rPr lang="en-US" dirty="0"/>
              <a:t> is an educated guess about the outcome of your experiment, based on your knowledge and research conducted.</a:t>
            </a:r>
          </a:p>
          <a:p>
            <a:pPr lvl="1"/>
            <a:r>
              <a:rPr lang="en-US" dirty="0"/>
              <a:t>Your hypothesis should be a clear and simple statement. (Not a question)</a:t>
            </a:r>
          </a:p>
          <a:p>
            <a:pPr lvl="1"/>
            <a:r>
              <a:rPr lang="en-US" dirty="0"/>
              <a:t>It should only state what you think your results will be, not </a:t>
            </a:r>
            <a:r>
              <a:rPr lang="en-US" i="1" dirty="0"/>
              <a:t>why </a:t>
            </a:r>
            <a:r>
              <a:rPr lang="en-US" dirty="0"/>
              <a:t>you think you will get those results.</a:t>
            </a:r>
          </a:p>
          <a:p>
            <a:r>
              <a:rPr lang="en-US" dirty="0"/>
              <a:t>Example: “Bean plants will grow better in direct sunlight </a:t>
            </a:r>
            <a:r>
              <a:rPr lang="en-US" u="sng" dirty="0"/>
              <a:t>than</a:t>
            </a:r>
            <a:r>
              <a:rPr lang="en-US" dirty="0"/>
              <a:t> in indirect sunlight or shade.”</a:t>
            </a:r>
          </a:p>
          <a:p>
            <a:pPr lvl="1"/>
            <a:r>
              <a:rPr lang="en-US" dirty="0"/>
              <a:t>It is understood that your hypothesis is an educated guess, so it is unnecessary to say, “I think that” or “I believe” etc. in your hypothesis. </a:t>
            </a:r>
          </a:p>
          <a:p>
            <a:pPr lvl="1"/>
            <a:r>
              <a:rPr lang="en-US" dirty="0"/>
              <a:t>Use the words “if” and “then” to create your statement.</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4800" y="5105400"/>
            <a:ext cx="4114800" cy="13716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4230867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What If My Hypothesis is Wrong?</a:t>
            </a:r>
          </a:p>
        </p:txBody>
      </p:sp>
      <p:sp>
        <p:nvSpPr>
          <p:cNvPr id="3" name="Content Placeholder 2"/>
          <p:cNvSpPr>
            <a:spLocks noGrp="1"/>
          </p:cNvSpPr>
          <p:nvPr>
            <p:ph idx="1"/>
          </p:nvPr>
        </p:nvSpPr>
        <p:spPr/>
        <p:txBody>
          <a:bodyPr/>
          <a:lstStyle/>
          <a:p>
            <a:r>
              <a:rPr lang="en-US" dirty="0"/>
              <a:t>Guessing incorrectly does </a:t>
            </a:r>
            <a:r>
              <a:rPr lang="en-US" u="sng" dirty="0"/>
              <a:t>NOT</a:t>
            </a:r>
            <a:r>
              <a:rPr lang="en-US" dirty="0"/>
              <a:t> make your experiment wrong!</a:t>
            </a:r>
          </a:p>
          <a:p>
            <a:pPr lvl="1"/>
            <a:r>
              <a:rPr lang="en-US" dirty="0"/>
              <a:t>Do not change your hypothesis if it turns out to be incorrect. Changing your hypothesis defeats the purpose of the scientific method. </a:t>
            </a:r>
          </a:p>
          <a:p>
            <a:r>
              <a:rPr lang="en-US" dirty="0"/>
              <a:t>Your hypothesis can be right or wrong, it’s all a part of the scientific method.  </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19600" y="3657600"/>
            <a:ext cx="3429000"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8132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4. Experiment</a:t>
            </a:r>
          </a:p>
        </p:txBody>
      </p:sp>
      <p:sp>
        <p:nvSpPr>
          <p:cNvPr id="3" name="Content Placeholder 2"/>
          <p:cNvSpPr>
            <a:spLocks noGrp="1"/>
          </p:cNvSpPr>
          <p:nvPr>
            <p:ph idx="1"/>
          </p:nvPr>
        </p:nvSpPr>
        <p:spPr>
          <a:xfrm>
            <a:off x="1981200" y="1371601"/>
            <a:ext cx="8229600" cy="4525963"/>
          </a:xfrm>
        </p:spPr>
        <p:txBody>
          <a:bodyPr/>
          <a:lstStyle/>
          <a:p>
            <a:r>
              <a:rPr lang="en-US" dirty="0"/>
              <a:t>Develop a procedure to test your hypothesis. </a:t>
            </a:r>
          </a:p>
          <a:p>
            <a:r>
              <a:rPr lang="en-US" dirty="0"/>
              <a:t>It is important to </a:t>
            </a:r>
            <a:r>
              <a:rPr lang="en-US" u="sng" dirty="0"/>
              <a:t>list</a:t>
            </a:r>
            <a:r>
              <a:rPr lang="en-US" dirty="0"/>
              <a:t> and have all </a:t>
            </a:r>
            <a:r>
              <a:rPr lang="en-US" u="sng" dirty="0"/>
              <a:t>materials</a:t>
            </a:r>
            <a:r>
              <a:rPr lang="en-US" dirty="0"/>
              <a:t> needed to conduct the experiment properly. </a:t>
            </a:r>
          </a:p>
          <a:p>
            <a:pPr lvl="1"/>
            <a:r>
              <a:rPr lang="en-US" dirty="0"/>
              <a:t>Accurate measurements must be taken to ensure valid experimental results.</a:t>
            </a:r>
          </a:p>
          <a:p>
            <a:pPr lvl="1"/>
            <a:r>
              <a:rPr lang="en-US" dirty="0"/>
              <a:t>Be sure to address safety concerns, and take all precautions necessary to ensure your experiment is safe to complete. </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10100" y="3810000"/>
            <a:ext cx="2857500" cy="268605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12774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Experiment </a:t>
            </a:r>
          </a:p>
        </p:txBody>
      </p:sp>
      <p:sp>
        <p:nvSpPr>
          <p:cNvPr id="3" name="Content Placeholder 2"/>
          <p:cNvSpPr>
            <a:spLocks noGrp="1"/>
          </p:cNvSpPr>
          <p:nvPr>
            <p:ph idx="1"/>
          </p:nvPr>
        </p:nvSpPr>
        <p:spPr/>
        <p:txBody>
          <a:bodyPr/>
          <a:lstStyle/>
          <a:p>
            <a:r>
              <a:rPr lang="en-US" dirty="0"/>
              <a:t>Write a procedure to follow, number each step so that others are able to repeat your experiment by reading the procedure.</a:t>
            </a:r>
          </a:p>
          <a:p>
            <a:r>
              <a:rPr lang="en-US" dirty="0"/>
              <a:t>Control your </a:t>
            </a:r>
            <a:r>
              <a:rPr lang="en-US" u="sng" dirty="0"/>
              <a:t>variables</a:t>
            </a:r>
          </a:p>
          <a:p>
            <a:pPr lvl="1"/>
            <a:r>
              <a:rPr lang="en-US" dirty="0"/>
              <a:t>A variable is anything that can change during an experiment. So each time you test everything should be the same </a:t>
            </a:r>
            <a:r>
              <a:rPr lang="en-US" i="1" dirty="0"/>
              <a:t>except </a:t>
            </a:r>
            <a:r>
              <a:rPr lang="en-US" dirty="0"/>
              <a:t>the one variable that you are testing.</a:t>
            </a:r>
          </a:p>
          <a:p>
            <a:pPr lvl="2"/>
            <a:r>
              <a:rPr lang="en-US" u="sng" dirty="0"/>
              <a:t>Independent Variable</a:t>
            </a:r>
            <a:r>
              <a:rPr lang="en-US" dirty="0"/>
              <a:t> (IV): The variable that is controlled or </a:t>
            </a:r>
            <a:r>
              <a:rPr lang="en-US" i="1" dirty="0"/>
              <a:t>manipulated</a:t>
            </a:r>
            <a:r>
              <a:rPr lang="en-US" dirty="0"/>
              <a:t> by the experimenter.</a:t>
            </a:r>
          </a:p>
          <a:p>
            <a:pPr lvl="2"/>
            <a:r>
              <a:rPr lang="en-US" u="sng" dirty="0"/>
              <a:t>Dependent Variable </a:t>
            </a:r>
            <a:r>
              <a:rPr lang="en-US" dirty="0"/>
              <a:t>(DV): The variable that is </a:t>
            </a:r>
            <a:r>
              <a:rPr lang="en-US" i="1" dirty="0"/>
              <a:t>measured</a:t>
            </a:r>
            <a:r>
              <a:rPr lang="en-US" dirty="0"/>
              <a:t> by the experimenter.  </a:t>
            </a:r>
          </a:p>
          <a:p>
            <a:pPr lvl="2"/>
            <a:r>
              <a:rPr lang="en-US" u="sng" dirty="0"/>
              <a:t>Control Group (CG)</a:t>
            </a:r>
            <a:r>
              <a:rPr lang="en-US" dirty="0"/>
              <a:t>: The group that is not exposed to the independent variable.</a:t>
            </a:r>
          </a:p>
        </p:txBody>
      </p:sp>
    </p:spTree>
    <p:extLst>
      <p:ext uri="{BB962C8B-B14F-4D97-AF65-F5344CB8AC3E}">
        <p14:creationId xmlns:p14="http://schemas.microsoft.com/office/powerpoint/2010/main" val="3216006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Wait What? </a:t>
            </a:r>
          </a:p>
        </p:txBody>
      </p:sp>
      <p:sp>
        <p:nvSpPr>
          <p:cNvPr id="3" name="Content Placeholder 2"/>
          <p:cNvSpPr>
            <a:spLocks noGrp="1"/>
          </p:cNvSpPr>
          <p:nvPr>
            <p:ph idx="1"/>
          </p:nvPr>
        </p:nvSpPr>
        <p:spPr/>
        <p:txBody>
          <a:bodyPr/>
          <a:lstStyle/>
          <a:p>
            <a:r>
              <a:rPr lang="en-US" dirty="0"/>
              <a:t>Here is an easier way to visualize the concept of the independent and dependent variable relationship. </a:t>
            </a:r>
          </a:p>
          <a:p>
            <a:pPr lvl="1"/>
            <a:endParaRPr lang="en-US" dirty="0"/>
          </a:p>
        </p:txBody>
      </p:sp>
      <p:graphicFrame>
        <p:nvGraphicFramePr>
          <p:cNvPr id="4" name="Table 3"/>
          <p:cNvGraphicFramePr>
            <a:graphicFrameLocks noGrp="1"/>
          </p:cNvGraphicFramePr>
          <p:nvPr/>
        </p:nvGraphicFramePr>
        <p:xfrm>
          <a:off x="3048000" y="2651760"/>
          <a:ext cx="6096000" cy="222504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40">
                <a:tc>
                  <a:txBody>
                    <a:bodyPr/>
                    <a:lstStyle/>
                    <a:p>
                      <a:pPr algn="ctr"/>
                      <a:r>
                        <a:rPr lang="en-US" dirty="0"/>
                        <a:t>Independent Variable</a:t>
                      </a:r>
                    </a:p>
                  </a:txBody>
                  <a:tcPr/>
                </a:tc>
                <a:tc>
                  <a:txBody>
                    <a:bodyPr/>
                    <a:lstStyle/>
                    <a:p>
                      <a:pPr algn="ctr"/>
                      <a:r>
                        <a:rPr lang="en-US" dirty="0"/>
                        <a:t>Dependent</a:t>
                      </a:r>
                      <a:r>
                        <a:rPr lang="en-US" baseline="0" dirty="0"/>
                        <a:t> Variable</a:t>
                      </a:r>
                      <a:endParaRPr lang="en-US" dirty="0"/>
                    </a:p>
                  </a:txBody>
                  <a:tcPr/>
                </a:tc>
                <a:extLst>
                  <a:ext uri="{0D108BD9-81ED-4DB2-BD59-A6C34878D82A}">
                    <a16:rowId xmlns:a16="http://schemas.microsoft.com/office/drawing/2014/main" val="10000"/>
                  </a:ext>
                </a:extLst>
              </a:tr>
              <a:tr h="370840">
                <a:tc>
                  <a:txBody>
                    <a:bodyPr/>
                    <a:lstStyle/>
                    <a:p>
                      <a:r>
                        <a:rPr lang="en-US" dirty="0"/>
                        <a:t>Manipulated</a:t>
                      </a:r>
                    </a:p>
                  </a:txBody>
                  <a:tcPr/>
                </a:tc>
                <a:tc>
                  <a:txBody>
                    <a:bodyPr/>
                    <a:lstStyle/>
                    <a:p>
                      <a:r>
                        <a:rPr lang="en-US" dirty="0"/>
                        <a:t>Measured</a:t>
                      </a:r>
                    </a:p>
                  </a:txBody>
                  <a:tcPr/>
                </a:tc>
                <a:extLst>
                  <a:ext uri="{0D108BD9-81ED-4DB2-BD59-A6C34878D82A}">
                    <a16:rowId xmlns:a16="http://schemas.microsoft.com/office/drawing/2014/main" val="10001"/>
                  </a:ext>
                </a:extLst>
              </a:tr>
              <a:tr h="370840">
                <a:tc>
                  <a:txBody>
                    <a:bodyPr/>
                    <a:lstStyle/>
                    <a:p>
                      <a:r>
                        <a:rPr lang="en-US" dirty="0"/>
                        <a:t>Cause </a:t>
                      </a:r>
                    </a:p>
                  </a:txBody>
                  <a:tcPr/>
                </a:tc>
                <a:tc>
                  <a:txBody>
                    <a:bodyPr/>
                    <a:lstStyle/>
                    <a:p>
                      <a:r>
                        <a:rPr lang="en-US" dirty="0"/>
                        <a:t>Effect</a:t>
                      </a:r>
                    </a:p>
                  </a:txBody>
                  <a:tcPr/>
                </a:tc>
                <a:extLst>
                  <a:ext uri="{0D108BD9-81ED-4DB2-BD59-A6C34878D82A}">
                    <a16:rowId xmlns:a16="http://schemas.microsoft.com/office/drawing/2014/main" val="10002"/>
                  </a:ext>
                </a:extLst>
              </a:tr>
              <a:tr h="370840">
                <a:tc>
                  <a:txBody>
                    <a:bodyPr/>
                    <a:lstStyle/>
                    <a:p>
                      <a:r>
                        <a:rPr lang="en-US" dirty="0"/>
                        <a:t>Before</a:t>
                      </a:r>
                    </a:p>
                  </a:txBody>
                  <a:tcPr/>
                </a:tc>
                <a:tc>
                  <a:txBody>
                    <a:bodyPr/>
                    <a:lstStyle/>
                    <a:p>
                      <a:r>
                        <a:rPr lang="en-US" dirty="0"/>
                        <a:t>After</a:t>
                      </a:r>
                    </a:p>
                  </a:txBody>
                  <a:tcPr/>
                </a:tc>
                <a:extLst>
                  <a:ext uri="{0D108BD9-81ED-4DB2-BD59-A6C34878D82A}">
                    <a16:rowId xmlns:a16="http://schemas.microsoft.com/office/drawing/2014/main" val="10003"/>
                  </a:ext>
                </a:extLst>
              </a:tr>
              <a:tr h="370840">
                <a:tc>
                  <a:txBody>
                    <a:bodyPr/>
                    <a:lstStyle/>
                    <a:p>
                      <a:r>
                        <a:rPr lang="en-US" dirty="0"/>
                        <a:t>Input</a:t>
                      </a:r>
                    </a:p>
                  </a:txBody>
                  <a:tcPr/>
                </a:tc>
                <a:tc>
                  <a:txBody>
                    <a:bodyPr/>
                    <a:lstStyle/>
                    <a:p>
                      <a:r>
                        <a:rPr lang="en-US" dirty="0"/>
                        <a:t>Output</a:t>
                      </a:r>
                    </a:p>
                  </a:txBody>
                  <a:tcPr/>
                </a:tc>
                <a:extLst>
                  <a:ext uri="{0D108BD9-81ED-4DB2-BD59-A6C34878D82A}">
                    <a16:rowId xmlns:a16="http://schemas.microsoft.com/office/drawing/2014/main" val="10004"/>
                  </a:ext>
                </a:extLst>
              </a:tr>
              <a:tr h="370840">
                <a:tc>
                  <a:txBody>
                    <a:bodyPr/>
                    <a:lstStyle/>
                    <a:p>
                      <a:r>
                        <a:rPr lang="en-US" dirty="0"/>
                        <a:t>What you do</a:t>
                      </a:r>
                    </a:p>
                  </a:txBody>
                  <a:tcPr/>
                </a:tc>
                <a:tc>
                  <a:txBody>
                    <a:bodyPr/>
                    <a:lstStyle/>
                    <a:p>
                      <a:r>
                        <a:rPr lang="en-US" dirty="0"/>
                        <a:t>What happens</a:t>
                      </a:r>
                    </a:p>
                  </a:txBody>
                  <a:tcPr/>
                </a:tc>
                <a:extLst>
                  <a:ext uri="{0D108BD9-81ED-4DB2-BD59-A6C34878D82A}">
                    <a16:rowId xmlns:a16="http://schemas.microsoft.com/office/drawing/2014/main" val="10005"/>
                  </a:ext>
                </a:extLst>
              </a:tr>
            </a:tbl>
          </a:graphicData>
        </a:graphic>
      </p:graphicFrame>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128634" y="23622000"/>
            <a:ext cx="13007135" cy="13220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descr="http://3.bp.blogspot.com/_Vccmo84UBXo/TG3ODXECJsI/AAAAAAAAJX0/g8e1yil92FU/s1600/Experiment.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5065376"/>
            <a:ext cx="1828800" cy="1564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16526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Practice</a:t>
            </a:r>
            <a:endParaRPr lang="en-US" dirty="0"/>
          </a:p>
        </p:txBody>
      </p:sp>
      <p:sp>
        <p:nvSpPr>
          <p:cNvPr id="3" name="Content Placeholder 2"/>
          <p:cNvSpPr>
            <a:spLocks noGrp="1"/>
          </p:cNvSpPr>
          <p:nvPr>
            <p:ph idx="1"/>
          </p:nvPr>
        </p:nvSpPr>
        <p:spPr/>
        <p:txBody>
          <a:bodyPr/>
          <a:lstStyle/>
          <a:p>
            <a:r>
              <a:rPr lang="en-US" dirty="0"/>
              <a:t>A group of students were given a short course in speed-reading. The instructor wondered if a monetary incentive would influence performance on a reading test taken at the end of the course. Half the students were offered $5 for obtaining a certain level of performance on the test, the other half were not offered money.</a:t>
            </a:r>
            <a:endParaRPr lang="en-US" b="1" u="sng" dirty="0"/>
          </a:p>
          <a:p>
            <a:pPr lvl="1"/>
            <a:r>
              <a:rPr lang="en-US" b="1" u="sng" dirty="0"/>
              <a:t>Independent Variable (IV): </a:t>
            </a:r>
            <a:r>
              <a:rPr lang="en-US" dirty="0"/>
              <a:t>Monetary incentive ($5 or no money). </a:t>
            </a:r>
            <a:r>
              <a:rPr lang="en-US" dirty="0">
                <a:solidFill>
                  <a:srgbClr val="FFFF00"/>
                </a:solidFill>
              </a:rPr>
              <a:t>(This is the </a:t>
            </a:r>
            <a:r>
              <a:rPr lang="en-US" i="1" dirty="0">
                <a:solidFill>
                  <a:srgbClr val="FFFF00"/>
                </a:solidFill>
              </a:rPr>
              <a:t>manipulated</a:t>
            </a:r>
            <a:r>
              <a:rPr lang="en-US" dirty="0">
                <a:solidFill>
                  <a:srgbClr val="FFFF00"/>
                </a:solidFill>
              </a:rPr>
              <a:t> variable.) </a:t>
            </a:r>
          </a:p>
          <a:p>
            <a:pPr lvl="1"/>
            <a:r>
              <a:rPr lang="en-US" b="1" u="sng" dirty="0"/>
              <a:t>Dependent Variable (DV): </a:t>
            </a:r>
            <a:r>
              <a:rPr lang="en-US" dirty="0"/>
              <a:t>Performance on reading test. </a:t>
            </a:r>
            <a:r>
              <a:rPr lang="en-US" dirty="0">
                <a:solidFill>
                  <a:srgbClr val="FFFF00"/>
                </a:solidFill>
              </a:rPr>
              <a:t>(This is the variable that can be </a:t>
            </a:r>
            <a:r>
              <a:rPr lang="en-US" i="1" dirty="0">
                <a:solidFill>
                  <a:srgbClr val="FFFF00"/>
                </a:solidFill>
              </a:rPr>
              <a:t>measured</a:t>
            </a:r>
            <a:r>
              <a:rPr lang="en-US" dirty="0">
                <a:solidFill>
                  <a:srgbClr val="FFFF00"/>
                </a:solidFill>
              </a:rPr>
              <a:t> by the experiment.)</a:t>
            </a:r>
          </a:p>
          <a:p>
            <a:pPr lvl="1"/>
            <a:r>
              <a:rPr lang="en-US" b="1" u="sng" dirty="0"/>
              <a:t>Control Group (CG):</a:t>
            </a:r>
            <a:r>
              <a:rPr lang="en-US" dirty="0"/>
              <a:t> $0, no monetary incentive group. </a:t>
            </a:r>
            <a:r>
              <a:rPr lang="en-US" dirty="0">
                <a:solidFill>
                  <a:srgbClr val="FFFF00"/>
                </a:solidFill>
              </a:rPr>
              <a:t>(This group </a:t>
            </a:r>
            <a:r>
              <a:rPr lang="en-US" i="1" dirty="0">
                <a:solidFill>
                  <a:srgbClr val="FFFF00"/>
                </a:solidFill>
              </a:rPr>
              <a:t>was not </a:t>
            </a:r>
            <a:r>
              <a:rPr lang="en-US" dirty="0">
                <a:solidFill>
                  <a:srgbClr val="FFFF00"/>
                </a:solidFill>
              </a:rPr>
              <a:t>affected by the IV.)</a:t>
            </a:r>
            <a:r>
              <a:rPr lang="en-US" dirty="0"/>
              <a:t> </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39200" y="228600"/>
            <a:ext cx="1600200" cy="12309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72837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Now Try It Again! </a:t>
            </a:r>
          </a:p>
        </p:txBody>
      </p:sp>
      <p:sp>
        <p:nvSpPr>
          <p:cNvPr id="3" name="Content Placeholder 2"/>
          <p:cNvSpPr>
            <a:spLocks noGrp="1"/>
          </p:cNvSpPr>
          <p:nvPr>
            <p:ph idx="1"/>
          </p:nvPr>
        </p:nvSpPr>
        <p:spPr>
          <a:xfrm>
            <a:off x="1981200" y="1600201"/>
            <a:ext cx="8229600" cy="2362200"/>
          </a:xfrm>
        </p:spPr>
        <p:txBody>
          <a:bodyPr>
            <a:normAutofit fontScale="92500"/>
          </a:bodyPr>
          <a:lstStyle/>
          <a:p>
            <a:r>
              <a:rPr lang="en-US"/>
              <a:t>A researcher is studying the effect of sleep on aggression, thinking that less sleep will lead to more aggression. She has some people sleep 6 hours per night, some people sleep 3 hours per night and some people sleep as much as they want. She then monitors aggressive behavior during basketball games among participants. </a:t>
            </a:r>
            <a:endParaRPr lang="en-US" dirty="0"/>
          </a:p>
        </p:txBody>
      </p:sp>
      <p:sp>
        <p:nvSpPr>
          <p:cNvPr id="4" name="Content Placeholder 2"/>
          <p:cNvSpPr txBox="1">
            <a:spLocks/>
          </p:cNvSpPr>
          <p:nvPr/>
        </p:nvSpPr>
        <p:spPr>
          <a:xfrm>
            <a:off x="2133600" y="3810000"/>
            <a:ext cx="8229600" cy="2362200"/>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lvl="1"/>
            <a:r>
              <a:rPr lang="en-US" b="1" u="sng" dirty="0"/>
              <a:t>Independent Variable (IV):</a:t>
            </a:r>
            <a:r>
              <a:rPr lang="en-US" dirty="0"/>
              <a:t> Letting some people sleep only 3 hours, and others only 6 hours. </a:t>
            </a:r>
            <a:r>
              <a:rPr lang="en-US" dirty="0">
                <a:solidFill>
                  <a:srgbClr val="FFFF00"/>
                </a:solidFill>
              </a:rPr>
              <a:t>The researcher </a:t>
            </a:r>
            <a:r>
              <a:rPr lang="en-US" i="1" dirty="0">
                <a:solidFill>
                  <a:srgbClr val="FFFF00"/>
                </a:solidFill>
              </a:rPr>
              <a:t>manipulates</a:t>
            </a:r>
            <a:r>
              <a:rPr lang="en-US" dirty="0">
                <a:solidFill>
                  <a:srgbClr val="FFFF00"/>
                </a:solidFill>
              </a:rPr>
              <a:t> this variable. </a:t>
            </a:r>
            <a:endParaRPr lang="en-US" b="1" u="sng" dirty="0">
              <a:solidFill>
                <a:srgbClr val="FFFF00"/>
              </a:solidFill>
            </a:endParaRPr>
          </a:p>
          <a:p>
            <a:pPr lvl="1"/>
            <a:r>
              <a:rPr lang="en-US" b="1" u="sng" dirty="0"/>
              <a:t>Dependent Variable (DV):</a:t>
            </a:r>
            <a:r>
              <a:rPr lang="en-US" dirty="0"/>
              <a:t> Aggression (or aggressive behavior). </a:t>
            </a:r>
            <a:r>
              <a:rPr lang="en-US" dirty="0">
                <a:solidFill>
                  <a:srgbClr val="FFFF00"/>
                </a:solidFill>
              </a:rPr>
              <a:t>The experimenter is monitoring (i.e., measuring) aggressive behavior.</a:t>
            </a:r>
            <a:endParaRPr lang="en-US" b="1" u="sng" dirty="0">
              <a:solidFill>
                <a:srgbClr val="FFFF00"/>
              </a:solidFill>
            </a:endParaRPr>
          </a:p>
          <a:p>
            <a:pPr lvl="1"/>
            <a:r>
              <a:rPr lang="en-US" b="1" u="sng" dirty="0"/>
              <a:t>Control Group (CG):</a:t>
            </a:r>
            <a:r>
              <a:rPr lang="en-US" dirty="0"/>
              <a:t> The people that got to sleep as much as they wanted. </a:t>
            </a:r>
            <a:r>
              <a:rPr lang="en-US" dirty="0">
                <a:solidFill>
                  <a:srgbClr val="FFFF00"/>
                </a:solidFill>
              </a:rPr>
              <a:t>This is the group that was not exposed to the independent variable.</a:t>
            </a:r>
            <a:endParaRPr lang="en-US" b="1" u="sng" dirty="0">
              <a:solidFill>
                <a:srgbClr val="FFFF00"/>
              </a:solidFill>
            </a:endParaRPr>
          </a:p>
        </p:txBody>
      </p:sp>
    </p:spTree>
    <p:extLst>
      <p:ext uri="{BB962C8B-B14F-4D97-AF65-F5344CB8AC3E}">
        <p14:creationId xmlns:p14="http://schemas.microsoft.com/office/powerpoint/2010/main" val="4074485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5. Analysis</a:t>
            </a:r>
          </a:p>
        </p:txBody>
      </p:sp>
      <p:sp>
        <p:nvSpPr>
          <p:cNvPr id="3" name="Content Placeholder 2"/>
          <p:cNvSpPr>
            <a:spLocks noGrp="1"/>
          </p:cNvSpPr>
          <p:nvPr>
            <p:ph idx="1"/>
          </p:nvPr>
        </p:nvSpPr>
        <p:spPr/>
        <p:txBody>
          <a:bodyPr/>
          <a:lstStyle/>
          <a:p>
            <a:r>
              <a:rPr lang="en-US" dirty="0"/>
              <a:t>Record the results of the experiment. </a:t>
            </a:r>
          </a:p>
          <a:p>
            <a:r>
              <a:rPr lang="en-US" dirty="0"/>
              <a:t>This is done in a data table or chart.</a:t>
            </a:r>
          </a:p>
          <a:p>
            <a:pPr lvl="1"/>
            <a:r>
              <a:rPr lang="en-US" dirty="0"/>
              <a:t>Organize data well so that finding results and trends is easier. </a:t>
            </a:r>
          </a:p>
          <a:p>
            <a:pPr lvl="1"/>
            <a:r>
              <a:rPr lang="en-US" dirty="0"/>
              <a:t>Take thorough and accurate measurements during the experiment so that the data is valid.</a:t>
            </a:r>
          </a:p>
          <a:p>
            <a:r>
              <a:rPr lang="en-US" dirty="0"/>
              <a:t>Find associations and trends in your data. Make connections about the experiment and your results. </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9200" y="4486810"/>
            <a:ext cx="1990190" cy="1990190"/>
          </a:xfrm>
          <a:prstGeom prst="rect">
            <a:avLst/>
          </a:prstGeom>
          <a:solidFill>
            <a:srgbClr val="FFFFFF">
              <a:shade val="85000"/>
            </a:srgbClr>
          </a:solidFill>
          <a:ln w="88900" cap="sq">
            <a:solidFill>
              <a:srgbClr val="FFFF0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523642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6. Conclusion</a:t>
            </a:r>
          </a:p>
        </p:txBody>
      </p:sp>
      <p:sp>
        <p:nvSpPr>
          <p:cNvPr id="3" name="Content Placeholder 2"/>
          <p:cNvSpPr>
            <a:spLocks noGrp="1"/>
          </p:cNvSpPr>
          <p:nvPr>
            <p:ph idx="1"/>
          </p:nvPr>
        </p:nvSpPr>
        <p:spPr/>
        <p:txBody>
          <a:bodyPr/>
          <a:lstStyle/>
          <a:p>
            <a:r>
              <a:rPr lang="en-US" dirty="0"/>
              <a:t>Compare the hypothesis to the experiments conclusion. </a:t>
            </a:r>
          </a:p>
          <a:p>
            <a:pPr lvl="1"/>
            <a:r>
              <a:rPr lang="en-US" dirty="0"/>
              <a:t>State if you proved or disproved your hypothesis. </a:t>
            </a:r>
          </a:p>
          <a:p>
            <a:pPr lvl="1"/>
            <a:r>
              <a:rPr lang="en-US" dirty="0"/>
              <a:t>Name any errors that could have been made during the experiment or results that could have affected your outcome. </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600" y="3273856"/>
            <a:ext cx="4800600" cy="32031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08225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81000"/>
            <a:ext cx="8229600" cy="1143000"/>
          </a:xfrm>
        </p:spPr>
        <p:txBody>
          <a:bodyPr>
            <a:noAutofit/>
          </a:bodyPr>
          <a:lstStyle/>
          <a:p>
            <a:pPr algn="ct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Now you are an expert on the Scientific Method!</a:t>
            </a:r>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339440" y="1798638"/>
            <a:ext cx="351312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41004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55306" y="935751"/>
            <a:ext cx="9144000" cy="2387600"/>
          </a:xfrm>
        </p:spPr>
        <p:txBody>
          <a:bodyPr>
            <a:normAutofit fontScale="90000"/>
          </a:bodyPr>
          <a:lstStyle/>
          <a:p>
            <a:r>
              <a:rPr lang="en-US" dirty="0"/>
              <a:t>The</a:t>
            </a:r>
            <a:br>
              <a:rPr lang="en-US" dirty="0"/>
            </a:br>
            <a:r>
              <a:rPr lang="en-US" dirty="0"/>
              <a:t>Scientific </a:t>
            </a:r>
            <a:br>
              <a:rPr lang="en-US" dirty="0"/>
            </a:br>
            <a:r>
              <a:rPr lang="en-US" dirty="0"/>
              <a:t>Method</a:t>
            </a:r>
          </a:p>
        </p:txBody>
      </p:sp>
      <p:sp>
        <p:nvSpPr>
          <p:cNvPr id="3" name="Subtitle 2"/>
          <p:cNvSpPr>
            <a:spLocks noGrp="1"/>
          </p:cNvSpPr>
          <p:nvPr>
            <p:ph type="subTitle" idx="1"/>
          </p:nvPr>
        </p:nvSpPr>
        <p:spPr>
          <a:xfrm>
            <a:off x="-435429" y="3676683"/>
            <a:ext cx="9144000" cy="1655762"/>
          </a:xfrm>
        </p:spPr>
        <p:txBody>
          <a:bodyPr/>
          <a:lstStyle/>
          <a:p>
            <a:r>
              <a:rPr lang="en-US" dirty="0"/>
              <a:t>What’s your hypothesis?</a:t>
            </a: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6829791" y="1475609"/>
            <a:ext cx="6077413" cy="3906782"/>
          </a:xfrm>
          <a:prstGeom prst="rect">
            <a:avLst/>
          </a:prstGeom>
          <a:solidFill>
            <a:srgbClr val="FFFFFF">
              <a:shade val="85000"/>
            </a:srgbClr>
          </a:solidFill>
          <a:ln w="88900" cap="sq">
            <a:solidFill>
              <a:schemeClr val="accent1"/>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70187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ln w="18415" cmpd="sng">
                  <a:solidFill>
                    <a:srgbClr val="FFFFFF"/>
                  </a:solidFill>
                  <a:prstDash val="solid"/>
                </a:ln>
                <a:solidFill>
                  <a:srgbClr val="FFFFFF"/>
                </a:solidFill>
                <a:effectLst>
                  <a:outerShdw blurRad="63500" dir="3600000" algn="tl" rotWithShape="0">
                    <a:srgbClr val="000000">
                      <a:alpha val="70000"/>
                    </a:srgbClr>
                  </a:outerShdw>
                </a:effectLst>
              </a:rPr>
              <a:t>What is the Scientific Method?</a:t>
            </a:r>
          </a:p>
        </p:txBody>
      </p:sp>
      <p:sp>
        <p:nvSpPr>
          <p:cNvPr id="5" name="Content Placeholder 4"/>
          <p:cNvSpPr>
            <a:spLocks noGrp="1"/>
          </p:cNvSpPr>
          <p:nvPr>
            <p:ph idx="1"/>
          </p:nvPr>
        </p:nvSpPr>
        <p:spPr>
          <a:xfrm>
            <a:off x="1981200" y="1600201"/>
            <a:ext cx="8229600" cy="1447800"/>
          </a:xfrm>
        </p:spPr>
        <p:txBody>
          <a:bodyPr>
            <a:normAutofit fontScale="92500" lnSpcReduction="10000"/>
          </a:bodyPr>
          <a:lstStyle/>
          <a:p>
            <a:r>
              <a:rPr lang="en-US" dirty="0"/>
              <a:t>The Scientific Method is the backbone to every science experiment. It is a methodical framework to solve problems and determine answers in a step-by-step logical format. </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600" y="3048001"/>
            <a:ext cx="4551556" cy="32884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865410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Why Do We Need It?</a:t>
            </a:r>
          </a:p>
        </p:txBody>
      </p:sp>
      <p:sp>
        <p:nvSpPr>
          <p:cNvPr id="3" name="Content Placeholder 2"/>
          <p:cNvSpPr>
            <a:spLocks noGrp="1"/>
          </p:cNvSpPr>
          <p:nvPr>
            <p:ph idx="1"/>
          </p:nvPr>
        </p:nvSpPr>
        <p:spPr>
          <a:xfrm>
            <a:off x="1981200" y="1600200"/>
            <a:ext cx="4648200" cy="4876800"/>
          </a:xfrm>
        </p:spPr>
        <p:txBody>
          <a:bodyPr>
            <a:normAutofit fontScale="85000" lnSpcReduction="20000"/>
          </a:bodyPr>
          <a:lstStyle/>
          <a:p>
            <a:r>
              <a:rPr lang="en-US" dirty="0"/>
              <a:t>Have you ever had to friends who attended the same event give you completely different reports of what happened? </a:t>
            </a:r>
          </a:p>
          <a:p>
            <a:pPr marL="0" indent="0">
              <a:buNone/>
            </a:pPr>
            <a:endParaRPr lang="en-US" dirty="0"/>
          </a:p>
          <a:p>
            <a:r>
              <a:rPr lang="en-US" dirty="0"/>
              <a:t>Everyone has different beliefs, values, and perceptions of the world. While these differences are what make us each unique, they make it difficult to determine what is true and what’s not. </a:t>
            </a:r>
          </a:p>
          <a:p>
            <a:pPr marL="0" indent="0">
              <a:buNone/>
            </a:pPr>
            <a:endParaRPr lang="en-US" dirty="0"/>
          </a:p>
          <a:p>
            <a:r>
              <a:rPr lang="en-US" dirty="0"/>
              <a:t>Scientists over centuries have faced this issue, so to solve the problem they created the Scientific Method.</a:t>
            </a:r>
          </a:p>
          <a:p>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67500" y="2162176"/>
            <a:ext cx="3695700" cy="294322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529658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Do You Already Use It?</a:t>
            </a:r>
          </a:p>
        </p:txBody>
      </p:sp>
      <p:sp>
        <p:nvSpPr>
          <p:cNvPr id="3" name="Content Placeholder 2"/>
          <p:cNvSpPr>
            <a:spLocks noGrp="1"/>
          </p:cNvSpPr>
          <p:nvPr>
            <p:ph idx="1"/>
          </p:nvPr>
        </p:nvSpPr>
        <p:spPr/>
        <p:txBody>
          <a:bodyPr>
            <a:normAutofit fontScale="85000" lnSpcReduction="20000"/>
          </a:bodyPr>
          <a:lstStyle/>
          <a:p>
            <a:r>
              <a:rPr lang="en-US" dirty="0"/>
              <a:t>You probably use the scientific method in everyday life without even realizing it. </a:t>
            </a:r>
          </a:p>
          <a:p>
            <a:pPr marL="0" indent="0">
              <a:buNone/>
            </a:pPr>
            <a:endParaRPr lang="en-US" dirty="0"/>
          </a:p>
          <a:p>
            <a:pPr lvl="1"/>
            <a:r>
              <a:rPr lang="en-US" dirty="0"/>
              <a:t>Let's say that one night you feel like reading in bed, but your mom has already told you three times that it's late and you need to keep your light out and go to sleep. Because you know you're not going to be able to sleep regardless of what your mom says, you reach under the bed for your handy flashlight and flip the switch to turn it on. Nothing happens.</a:t>
            </a:r>
          </a:p>
          <a:p>
            <a:pPr lvl="1"/>
            <a:r>
              <a:rPr lang="en-US" dirty="0"/>
              <a:t>Now you're faced with the problem of not being able to read because your flashlight doesn't work, and you're not happy about it. Having identified the problem, you think back to the last time your flashlight didn't work, and you remember that it was because of worn-out batteries. You guess that worn-out batteries are the reason your flashlight isn't working now, so you get some new batteries from the drawer next to your bed and replace the ones in your flashlight. Presto! Your flashlight works.</a:t>
            </a:r>
          </a:p>
          <a:p>
            <a:endParaRPr lang="en-US" dirty="0"/>
          </a:p>
          <a:p>
            <a:r>
              <a:rPr lang="en-US" dirty="0"/>
              <a:t>Without realizing it, you've just worked through the steps</a:t>
            </a:r>
          </a:p>
          <a:p>
            <a:pPr marL="0" indent="0">
              <a:buNone/>
            </a:pPr>
            <a:r>
              <a:rPr lang="en-US" dirty="0"/>
              <a:t>    of the scientific method to solve a problem.</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26244" y="4907560"/>
            <a:ext cx="1913157" cy="172184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4404163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How?</a:t>
            </a:r>
          </a:p>
        </p:txBody>
      </p:sp>
      <p:sp>
        <p:nvSpPr>
          <p:cNvPr id="3" name="Content Placeholder 2"/>
          <p:cNvSpPr>
            <a:spLocks noGrp="1"/>
          </p:cNvSpPr>
          <p:nvPr>
            <p:ph idx="1"/>
          </p:nvPr>
        </p:nvSpPr>
        <p:spPr/>
        <p:txBody>
          <a:bodyPr>
            <a:normAutofit fontScale="92500" lnSpcReduction="10000"/>
          </a:bodyPr>
          <a:lstStyle/>
          <a:p>
            <a:r>
              <a:rPr lang="en-US" dirty="0"/>
              <a:t>When your flashlight wouldn't turn on, you knew you had a </a:t>
            </a:r>
            <a:r>
              <a:rPr lang="en-US" u="sng" dirty="0"/>
              <a:t>problem</a:t>
            </a:r>
            <a:r>
              <a:rPr lang="en-US" dirty="0"/>
              <a:t>. Your </a:t>
            </a:r>
            <a:r>
              <a:rPr lang="en-US" u="sng" dirty="0"/>
              <a:t>research</a:t>
            </a:r>
            <a:r>
              <a:rPr lang="en-US" dirty="0"/>
              <a:t> was conducted when you thought back to the last time your flashlight didn't work and remembered that you needed new batteries. Next, you came up with a </a:t>
            </a:r>
            <a:r>
              <a:rPr lang="en-US" u="sng" dirty="0"/>
              <a:t>hypothesis</a:t>
            </a:r>
            <a:r>
              <a:rPr lang="en-US" dirty="0"/>
              <a:t> (an educated guess) that you needed new batteries this time, as well. You conducted your </a:t>
            </a:r>
            <a:r>
              <a:rPr lang="en-US" u="sng" dirty="0"/>
              <a:t>experiment</a:t>
            </a:r>
            <a:r>
              <a:rPr lang="en-US" dirty="0"/>
              <a:t> when you replaced the batteries and turned the flashlight on. When the flashlight worked, you reached the </a:t>
            </a:r>
            <a:r>
              <a:rPr lang="en-US" u="sng" dirty="0"/>
              <a:t>conclusion</a:t>
            </a:r>
            <a:r>
              <a:rPr lang="en-US" dirty="0"/>
              <a:t> that indeed, it had needed new batteries. You completed the </a:t>
            </a:r>
            <a:r>
              <a:rPr lang="en-US" u="sng" dirty="0"/>
              <a:t>scientific method</a:t>
            </a:r>
            <a:r>
              <a:rPr lang="en-US" dirty="0"/>
              <a:t> and proved your hypothesis to be correct. You also got to finish that great book you were reading!</a:t>
            </a:r>
          </a:p>
          <a:p>
            <a:endParaRPr lang="en-US" dirty="0"/>
          </a:p>
          <a:p>
            <a:r>
              <a:rPr lang="en-US" dirty="0"/>
              <a:t>So you see, the scientific method is not mysterious or difficult, although you can use it to work through some difficult problems</a:t>
            </a:r>
          </a:p>
        </p:txBody>
      </p:sp>
    </p:spTree>
    <p:extLst>
      <p:ext uri="{BB962C8B-B14F-4D97-AF65-F5344CB8AC3E}">
        <p14:creationId xmlns:p14="http://schemas.microsoft.com/office/powerpoint/2010/main" val="23381044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Scientific Method Steps</a:t>
            </a:r>
          </a:p>
        </p:txBody>
      </p:sp>
      <p:sp>
        <p:nvSpPr>
          <p:cNvPr id="3" name="Content Placeholder 2"/>
          <p:cNvSpPr>
            <a:spLocks noGrp="1"/>
          </p:cNvSpPr>
          <p:nvPr>
            <p:ph idx="1"/>
          </p:nvPr>
        </p:nvSpPr>
        <p:spPr>
          <a:xfrm>
            <a:off x="1981200" y="1722438"/>
            <a:ext cx="4191000" cy="4525963"/>
          </a:xfrm>
        </p:spPr>
        <p:txBody>
          <a:bodyPr>
            <a:normAutofit/>
          </a:bodyPr>
          <a:lstStyle/>
          <a:p>
            <a:pPr marL="514350" indent="-514350">
              <a:buFont typeface="+mj-lt"/>
              <a:buAutoNum type="arabicPeriod"/>
            </a:pPr>
            <a:r>
              <a:rPr lang="en-US" dirty="0"/>
              <a:t>State the Problem  - Also known as the Purpose </a:t>
            </a:r>
          </a:p>
          <a:p>
            <a:pPr marL="514350" indent="-514350">
              <a:buFont typeface="+mj-lt"/>
              <a:buAutoNum type="arabicPeriod"/>
            </a:pPr>
            <a:r>
              <a:rPr lang="en-US" dirty="0"/>
              <a:t>Research the Topic</a:t>
            </a:r>
          </a:p>
          <a:p>
            <a:pPr marL="514350" indent="-514350">
              <a:buFont typeface="+mj-lt"/>
              <a:buAutoNum type="arabicPeriod"/>
            </a:pPr>
            <a:r>
              <a:rPr lang="en-US" dirty="0"/>
              <a:t>State your Hypothesis</a:t>
            </a:r>
          </a:p>
          <a:p>
            <a:pPr marL="514350" indent="-514350">
              <a:buFont typeface="+mj-lt"/>
              <a:buAutoNum type="arabicPeriod"/>
            </a:pPr>
            <a:r>
              <a:rPr lang="en-US" dirty="0"/>
              <a:t>Experiment – Test your Hypothesis</a:t>
            </a:r>
          </a:p>
          <a:p>
            <a:pPr marL="514350" indent="-514350">
              <a:buFont typeface="+mj-lt"/>
              <a:buAutoNum type="arabicPeriod"/>
            </a:pPr>
            <a:r>
              <a:rPr lang="en-US" dirty="0"/>
              <a:t>Analyze your Data</a:t>
            </a:r>
          </a:p>
          <a:p>
            <a:pPr marL="514350" indent="-514350">
              <a:buFont typeface="+mj-lt"/>
              <a:buAutoNum type="arabicPeriod"/>
            </a:pPr>
            <a:r>
              <a:rPr lang="en-US" dirty="0"/>
              <a:t>Come to a Conclusion</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62494" y="1562100"/>
            <a:ext cx="3705225" cy="4762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26639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1. Purpose</a:t>
            </a:r>
          </a:p>
        </p:txBody>
      </p:sp>
      <p:sp>
        <p:nvSpPr>
          <p:cNvPr id="3" name="Content Placeholder 2"/>
          <p:cNvSpPr>
            <a:spLocks noGrp="1"/>
          </p:cNvSpPr>
          <p:nvPr>
            <p:ph idx="1"/>
          </p:nvPr>
        </p:nvSpPr>
        <p:spPr>
          <a:xfrm>
            <a:off x="1981200" y="1600201"/>
            <a:ext cx="8229600" cy="1447800"/>
          </a:xfrm>
        </p:spPr>
        <p:txBody>
          <a:bodyPr>
            <a:normAutofit fontScale="92500" lnSpcReduction="20000"/>
          </a:bodyPr>
          <a:lstStyle/>
          <a:p>
            <a:r>
              <a:rPr lang="en-US" dirty="0"/>
              <a:t>State the problem that you are attempting to solve.</a:t>
            </a:r>
          </a:p>
          <a:p>
            <a:r>
              <a:rPr lang="en-US" u="sng" dirty="0"/>
              <a:t>Be specific</a:t>
            </a:r>
            <a:r>
              <a:rPr lang="en-US" dirty="0"/>
              <a:t> and avoid broad statements, the more specific your problem the easier you will find a starting point to solve it.</a:t>
            </a: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0" y="4495801"/>
            <a:ext cx="2743200" cy="206131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 name="TextBox 3"/>
          <p:cNvSpPr txBox="1"/>
          <p:nvPr/>
        </p:nvSpPr>
        <p:spPr>
          <a:xfrm>
            <a:off x="1828800" y="2819400"/>
            <a:ext cx="5410200" cy="4278094"/>
          </a:xfrm>
          <a:prstGeom prst="rect">
            <a:avLst/>
          </a:prstGeom>
          <a:noFill/>
        </p:spPr>
        <p:txBody>
          <a:bodyPr wrap="square" rtlCol="0">
            <a:spAutoFit/>
          </a:bodyPr>
          <a:lstStyle/>
          <a:p>
            <a:pPr marL="548640" lvl="1" indent="-182880">
              <a:spcBef>
                <a:spcPct val="20000"/>
              </a:spcBef>
              <a:buClr>
                <a:srgbClr val="759AA5">
                  <a:lumMod val="60000"/>
                  <a:lumOff val="40000"/>
                </a:srgbClr>
              </a:buClr>
              <a:buFont typeface="Arial" pitchFamily="34" charset="0"/>
              <a:buChar char="•"/>
            </a:pPr>
            <a:r>
              <a:rPr lang="en-US" sz="2000" dirty="0">
                <a:solidFill>
                  <a:prstClr val="white"/>
                </a:solidFill>
              </a:rPr>
              <a:t>Ex: </a:t>
            </a:r>
            <a:r>
              <a:rPr lang="en-US" sz="2000" u="sng" dirty="0">
                <a:solidFill>
                  <a:prstClr val="white"/>
                </a:solidFill>
              </a:rPr>
              <a:t>Broad Statement </a:t>
            </a:r>
            <a:r>
              <a:rPr lang="en-US" sz="2000" dirty="0">
                <a:solidFill>
                  <a:prstClr val="white"/>
                </a:solidFill>
              </a:rPr>
              <a:t>– “In what conditions do plants grow best?”</a:t>
            </a:r>
          </a:p>
          <a:p>
            <a:pPr lvl="2" indent="-228600">
              <a:spcBef>
                <a:spcPct val="20000"/>
              </a:spcBef>
              <a:buClr>
                <a:srgbClr val="CFC60D"/>
              </a:buClr>
              <a:buFont typeface="Arial" pitchFamily="34" charset="0"/>
              <a:buChar char="•"/>
            </a:pPr>
            <a:r>
              <a:rPr lang="en-US" sz="2000" dirty="0">
                <a:solidFill>
                  <a:srgbClr val="DFE6D0"/>
                </a:solidFill>
              </a:rPr>
              <a:t>This statement is so general that it is almost impossible to design an experiment.</a:t>
            </a:r>
          </a:p>
          <a:p>
            <a:pPr marL="548640" lvl="1" indent="-182880">
              <a:spcBef>
                <a:spcPct val="20000"/>
              </a:spcBef>
              <a:buClr>
                <a:srgbClr val="759AA5">
                  <a:lumMod val="60000"/>
                  <a:lumOff val="40000"/>
                </a:srgbClr>
              </a:buClr>
              <a:buFont typeface="Arial" pitchFamily="34" charset="0"/>
              <a:buChar char="•"/>
            </a:pPr>
            <a:r>
              <a:rPr lang="en-US" sz="2000" dirty="0">
                <a:solidFill>
                  <a:prstClr val="white"/>
                </a:solidFill>
              </a:rPr>
              <a:t>Ex: </a:t>
            </a:r>
            <a:r>
              <a:rPr lang="en-US" sz="2000" u="sng" dirty="0">
                <a:solidFill>
                  <a:prstClr val="white"/>
                </a:solidFill>
              </a:rPr>
              <a:t>Specific Statement </a:t>
            </a:r>
            <a:r>
              <a:rPr lang="en-US" sz="2000" dirty="0">
                <a:solidFill>
                  <a:prstClr val="white"/>
                </a:solidFill>
              </a:rPr>
              <a:t>– “Do bean plants grow better in direct sunlight, indirect sunlight, or shade?”</a:t>
            </a:r>
          </a:p>
          <a:p>
            <a:pPr lvl="2" indent="-228600">
              <a:spcBef>
                <a:spcPct val="20000"/>
              </a:spcBef>
              <a:buClr>
                <a:srgbClr val="CFC60D"/>
              </a:buClr>
              <a:buFont typeface="Arial" pitchFamily="34" charset="0"/>
              <a:buChar char="•"/>
            </a:pPr>
            <a:r>
              <a:rPr lang="en-US" sz="2000" dirty="0">
                <a:solidFill>
                  <a:srgbClr val="DFE6D0"/>
                </a:solidFill>
              </a:rPr>
              <a:t>This statement has narrowed down the problem to one plant and one factor determining its growth, making the problem one easily solved through experimentation</a:t>
            </a:r>
            <a:endParaRPr lang="en-US" dirty="0"/>
          </a:p>
        </p:txBody>
      </p:sp>
    </p:spTree>
    <p:extLst>
      <p:ext uri="{BB962C8B-B14F-4D97-AF65-F5344CB8AC3E}">
        <p14:creationId xmlns:p14="http://schemas.microsoft.com/office/powerpoint/2010/main" val="2160628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barn(inVertical)">
                                      <p:cBhvr>
                                        <p:cTn id="1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2. Research</a:t>
            </a:r>
          </a:p>
        </p:txBody>
      </p:sp>
      <p:sp>
        <p:nvSpPr>
          <p:cNvPr id="3" name="Content Placeholder 2"/>
          <p:cNvSpPr>
            <a:spLocks noGrp="1"/>
          </p:cNvSpPr>
          <p:nvPr>
            <p:ph idx="1"/>
          </p:nvPr>
        </p:nvSpPr>
        <p:spPr/>
        <p:txBody>
          <a:bodyPr/>
          <a:lstStyle/>
          <a:p>
            <a:r>
              <a:rPr lang="en-US" dirty="0"/>
              <a:t>After stating your problem it is important to </a:t>
            </a:r>
            <a:r>
              <a:rPr lang="en-US" u="sng" dirty="0"/>
              <a:t>research</a:t>
            </a:r>
            <a:r>
              <a:rPr lang="en-US" dirty="0"/>
              <a:t> your topic.</a:t>
            </a:r>
          </a:p>
          <a:p>
            <a:r>
              <a:rPr lang="en-US" dirty="0"/>
              <a:t>This allows you to form an intelligent </a:t>
            </a:r>
            <a:r>
              <a:rPr lang="en-US" u="sng" dirty="0"/>
              <a:t>hypothesis</a:t>
            </a:r>
            <a:r>
              <a:rPr lang="en-US" dirty="0"/>
              <a:t>. </a:t>
            </a:r>
          </a:p>
          <a:p>
            <a:r>
              <a:rPr lang="en-US" dirty="0"/>
              <a:t>Document your research well by citing all sources used to formulate your ideas. </a:t>
            </a:r>
          </a:p>
          <a:p>
            <a:pPr lvl="1"/>
            <a:r>
              <a:rPr lang="en-US" dirty="0"/>
              <a:t>Use a variety of sources; books, webpages, newspaper articles, journals.</a:t>
            </a:r>
          </a:p>
          <a:p>
            <a:pPr marL="365760" lvl="1" indent="0">
              <a:buNone/>
            </a:pPr>
            <a:endParaRPr lang="en-US" dirty="0"/>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14750" y="4678776"/>
            <a:ext cx="3295650" cy="2026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9457" y="4114800"/>
            <a:ext cx="1940221" cy="259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81537" y="3725438"/>
            <a:ext cx="1825351" cy="2980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97658" y="4221504"/>
            <a:ext cx="2036143" cy="2484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93556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par>
                                <p:cTn id="18" presetID="16" presetClass="entr" presetSubtype="21"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arn(inVertical)">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Tasks for the Olympiad 2023</Template>
  <TotalTime>1035</TotalTime>
  <Words>1453</Words>
  <Application>Microsoft Office PowerPoint</Application>
  <PresentationFormat>Широкоэкранный</PresentationFormat>
  <Paragraphs>101</Paragraphs>
  <Slides>19</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19</vt:i4>
      </vt:variant>
    </vt:vector>
  </HeadingPairs>
  <TitlesOfParts>
    <vt:vector size="23" baseType="lpstr">
      <vt:lpstr>Arial</vt:lpstr>
      <vt:lpstr>Calibri</vt:lpstr>
      <vt:lpstr>Calibri Light</vt:lpstr>
      <vt:lpstr>Тема Office</vt:lpstr>
      <vt:lpstr>How to track science and scientist?</vt:lpstr>
      <vt:lpstr>The Scientific  Method</vt:lpstr>
      <vt:lpstr>What is the Scientific Method?</vt:lpstr>
      <vt:lpstr>Why Do We Need It?</vt:lpstr>
      <vt:lpstr>Do You Already Use It?</vt:lpstr>
      <vt:lpstr>How?</vt:lpstr>
      <vt:lpstr>Scientific Method Steps</vt:lpstr>
      <vt:lpstr>1. Purpose</vt:lpstr>
      <vt:lpstr>2. Research</vt:lpstr>
      <vt:lpstr>3. Hypothesis </vt:lpstr>
      <vt:lpstr>What If My Hypothesis is Wrong?</vt:lpstr>
      <vt:lpstr>4. Experiment</vt:lpstr>
      <vt:lpstr>Experiment </vt:lpstr>
      <vt:lpstr>Wait What? </vt:lpstr>
      <vt:lpstr>Practice</vt:lpstr>
      <vt:lpstr>Now Try It Again! </vt:lpstr>
      <vt:lpstr>5. Analysis</vt:lpstr>
      <vt:lpstr>6. Conclusion</vt:lpstr>
      <vt:lpstr>Now you are an expert on the Scientific Method!</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Jdfv dn    mdv</dc:title>
  <dc:creator>Csavdari Alexandra</dc:creator>
  <cp:lastModifiedBy>Olzhas Kaupbay</cp:lastModifiedBy>
  <cp:revision>95</cp:revision>
  <dcterms:created xsi:type="dcterms:W3CDTF">2019-08-21T09:38:45Z</dcterms:created>
  <dcterms:modified xsi:type="dcterms:W3CDTF">2023-11-08T10:32:43Z</dcterms:modified>
</cp:coreProperties>
</file>